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3" r:id="rId2"/>
    <p:sldId id="266" r:id="rId3"/>
    <p:sldId id="355" r:id="rId4"/>
    <p:sldId id="278" r:id="rId5"/>
    <p:sldId id="354" r:id="rId6"/>
    <p:sldId id="342" r:id="rId7"/>
    <p:sldId id="343" r:id="rId8"/>
    <p:sldId id="344" r:id="rId9"/>
    <p:sldId id="350" r:id="rId10"/>
    <p:sldId id="349" r:id="rId11"/>
    <p:sldId id="345" r:id="rId12"/>
    <p:sldId id="346" r:id="rId13"/>
    <p:sldId id="352" r:id="rId14"/>
    <p:sldId id="348" r:id="rId15"/>
    <p:sldId id="351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">
          <p15:clr>
            <a:srgbClr val="A4A3A4"/>
          </p15:clr>
        </p15:guide>
        <p15:guide id="2" pos="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4"/>
    <p:restoredTop sz="94560"/>
  </p:normalViewPr>
  <p:slideViewPr>
    <p:cSldViewPr snapToGrid="0" snapToObjects="1" showGuides="1">
      <p:cViewPr varScale="1">
        <p:scale>
          <a:sx n="147" d="100"/>
          <a:sy n="147" d="100"/>
        </p:scale>
        <p:origin x="208" y="672"/>
      </p:cViewPr>
      <p:guideLst>
        <p:guide orient="horz" pos="4"/>
        <p:guide pos="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DB4314-360B-CA45-9A87-C27B6E0FA3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81DC4-3FA9-4F47-B14D-BDCD845B35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1762-1E51-774A-856D-73683FAAE511}" type="datetimeFigureOut">
              <a:rPr lang="en-JP" smtClean="0"/>
              <a:t>2021/10/04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63290-10C0-FF4D-A4D4-6E388FA6C0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A131F-ED8F-2A47-B18A-445450EBDC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2801C-EC54-D44A-90E6-B64C16321A79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09885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E9F4C-8746-E243-B878-75556F8FAD1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A2A63-90EF-2A48-BCBB-330B383C9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6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3D52B8-F85C-3E43-9B7E-165DF7D34727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16584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02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54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63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482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24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A2A63-90EF-2A48-BCBB-330B383C997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A2A63-90EF-2A48-BCBB-330B383C997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30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A2A63-90EF-2A48-BCBB-330B383C997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6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5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A2A63-90EF-2A48-BCBB-330B383C997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56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77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00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7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D4A-F3A7-AC4B-A96D-112007069E0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30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5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33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6272" cy="68593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70028" y="6548047"/>
            <a:ext cx="325941" cy="2763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436A28A-EF82-BB4F-A805-8FAF2618E534}" type="slidenum">
              <a:rPr lang="en-US" altLang="ja-JP" smtClean="0"/>
              <a:pPr>
                <a:defRPr/>
              </a:pPr>
              <a:t>‹#›</a:t>
            </a:fld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38756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4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93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2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3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2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5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7EBDD-BDA8-8B46-80A3-6164BA7029C2}" type="datetimeFigureOut">
              <a:rPr lang="en-US" smtClean="0"/>
              <a:t>10/4/21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23939-A67F-BA45-B304-0A1851150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3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30"/>
          <p:cNvSpPr>
            <a:spLocks noChangeArrowheads="1"/>
          </p:cNvSpPr>
          <p:nvPr/>
        </p:nvSpPr>
        <p:spPr bwMode="auto">
          <a:xfrm>
            <a:off x="2648232" y="2580140"/>
            <a:ext cx="3715726" cy="2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18" tIns="41459" rIns="82918" bIns="41459"/>
          <a:lstStyle/>
          <a:p>
            <a:pPr algn="ctr"/>
            <a:r>
              <a:rPr lang="en-US" altLang="ja-JP" sz="2500" dirty="0">
                <a:solidFill>
                  <a:schemeClr val="bg1"/>
                </a:solidFill>
                <a:latin typeface="Myriad Arabic"/>
                <a:cs typeface="Myriad Arabic"/>
              </a:rPr>
              <a:t>2021.10.8</a:t>
            </a:r>
            <a:endParaRPr lang="ja-JP" altLang="en-US" sz="2500">
              <a:solidFill>
                <a:schemeClr val="bg1"/>
              </a:solidFill>
              <a:latin typeface="Myriad Arabic"/>
              <a:cs typeface="Myriad Arabic"/>
            </a:endParaRPr>
          </a:p>
        </p:txBody>
      </p:sp>
      <p:sp>
        <p:nvSpPr>
          <p:cNvPr id="5122" name="Rectangle 39"/>
          <p:cNvSpPr>
            <a:spLocks noChangeArrowheads="1"/>
          </p:cNvSpPr>
          <p:nvPr/>
        </p:nvSpPr>
        <p:spPr bwMode="auto">
          <a:xfrm>
            <a:off x="0" y="1837012"/>
            <a:ext cx="9012191" cy="137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18" tIns="41459" rIns="82918" bIns="41459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Didot"/>
                <a:cs typeface="Didot"/>
              </a:rPr>
              <a:t>Research Proposal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633639" y="4081969"/>
            <a:ext cx="5811426" cy="23506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82918" tIns="41459" rIns="82918" bIns="41459" rtlCol="0" anchor="ctr"/>
          <a:lstStyle/>
          <a:p>
            <a:pPr algn="ctr" defTabSz="851508"/>
            <a:endParaRPr lang="en-US" sz="2100" dirty="0">
              <a:solidFill>
                <a:schemeClr val="bg1"/>
              </a:solidFill>
              <a:latin typeface="Arial" panose="020B06040202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5" name="テキスト ボックス 2"/>
          <p:cNvSpPr txBox="1"/>
          <p:nvPr/>
        </p:nvSpPr>
        <p:spPr>
          <a:xfrm>
            <a:off x="3775716" y="3000177"/>
            <a:ext cx="1460758" cy="453060"/>
          </a:xfrm>
          <a:prstGeom prst="rect">
            <a:avLst/>
          </a:prstGeom>
          <a:noFill/>
        </p:spPr>
        <p:txBody>
          <a:bodyPr wrap="none" lIns="82918" tIns="41459" rIns="82918" bIns="41459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Times New Roman"/>
                <a:cs typeface="Times New Roman"/>
              </a:rPr>
              <a:t>Yafei Mao</a:t>
            </a:r>
            <a:endParaRPr kumimoji="1" lang="ja-JP" altLang="en-US" sz="24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PhyloPic.3d940099.Pongina_Pongini_Pon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539" y="2935879"/>
            <a:ext cx="1351501" cy="2292179"/>
          </a:xfrm>
          <a:prstGeom prst="rect">
            <a:avLst/>
          </a:prstGeom>
        </p:spPr>
      </p:pic>
      <p:pic>
        <p:nvPicPr>
          <p:cNvPr id="8" name="Picture 7" descr="PhyloPic.7133ab33.Jonathan-Lawley.Pan-troglodytes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095" y="4271111"/>
            <a:ext cx="2010901" cy="2586889"/>
          </a:xfrm>
          <a:prstGeom prst="rect">
            <a:avLst/>
          </a:prstGeom>
        </p:spPr>
      </p:pic>
      <p:pic>
        <p:nvPicPr>
          <p:cNvPr id="9" name="Picture 8" descr="coral2.png">
            <a:extLst>
              <a:ext uri="{FF2B5EF4-FFF2-40B4-BE49-F238E27FC236}">
                <a16:creationId xmlns:a16="http://schemas.microsoft.com/office/drawing/2014/main" id="{3108BB99-813C-844C-A363-3717B2A0AD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17692"/>
            <a:ext cx="4143707" cy="2449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04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Introgressed and duplicated locus maps</a:t>
            </a:r>
            <a:endParaRPr lang="en-US" sz="3200" i="1" dirty="0">
              <a:solidFill>
                <a:srgbClr val="FFFFFF"/>
              </a:solidFill>
              <a:latin typeface="Didot"/>
              <a:cs typeface="Dido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EBCEC-45BC-4D42-A900-24F73952EE4E}"/>
              </a:ext>
            </a:extLst>
          </p:cNvPr>
          <p:cNvSpPr txBox="1"/>
          <p:nvPr/>
        </p:nvSpPr>
        <p:spPr>
          <a:xfrm>
            <a:off x="0" y="1256221"/>
            <a:ext cx="89371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u="sng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1-2. Construct introgressed &amp; duplicated region maps </a:t>
            </a:r>
            <a:endParaRPr lang="en-US" sz="2800" i="1" u="sng" dirty="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  <a:p>
            <a:pPr lvl="0"/>
            <a:endParaRPr lang="en-US" sz="2000" dirty="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  <a:p>
            <a:pPr lvl="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Hypothesis: introgressed &amp; duplicated loci are highly associated with adaptation to climate change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BB60D-EF3C-9B46-B239-02A6F968F7DC}"/>
              </a:ext>
            </a:extLst>
          </p:cNvPr>
          <p:cNvSpPr/>
          <p:nvPr/>
        </p:nvSpPr>
        <p:spPr>
          <a:xfrm>
            <a:off x="9896" y="6535881"/>
            <a:ext cx="3045032" cy="318579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9D8D26-23AE-2A48-B032-9F30678D5EEF}"/>
              </a:ext>
            </a:extLst>
          </p:cNvPr>
          <p:cNvSpPr/>
          <p:nvPr/>
        </p:nvSpPr>
        <p:spPr>
          <a:xfrm>
            <a:off x="3054928" y="6535881"/>
            <a:ext cx="3034146" cy="31857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6660A-A4D1-9241-8639-1A205460CF6A}"/>
              </a:ext>
            </a:extLst>
          </p:cNvPr>
          <p:cNvSpPr/>
          <p:nvPr/>
        </p:nvSpPr>
        <p:spPr>
          <a:xfrm>
            <a:off x="6089074" y="6535881"/>
            <a:ext cx="3045030" cy="31857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8ED10-B8B3-0140-AB28-30399B46F5E6}"/>
              </a:ext>
            </a:extLst>
          </p:cNvPr>
          <p:cNvSpPr txBox="1"/>
          <p:nvPr/>
        </p:nvSpPr>
        <p:spPr>
          <a:xfrm>
            <a:off x="1054927" y="6546272"/>
            <a:ext cx="732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>
                <a:solidFill>
                  <a:schemeClr val="bg1"/>
                </a:solidFill>
                <a:latin typeface="Times" pitchFamily="2" charset="0"/>
              </a:rPr>
              <a:t>Aim 1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7F06BED-2031-F44C-94E8-578C63A54670}"/>
              </a:ext>
            </a:extLst>
          </p:cNvPr>
          <p:cNvSpPr/>
          <p:nvPr/>
        </p:nvSpPr>
        <p:spPr>
          <a:xfrm>
            <a:off x="1532412" y="3106230"/>
            <a:ext cx="5985163" cy="28055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01B97-B659-1247-8E88-FAE7D8759ED2}"/>
              </a:ext>
            </a:extLst>
          </p:cNvPr>
          <p:cNvSpPr txBox="1"/>
          <p:nvPr/>
        </p:nvSpPr>
        <p:spPr>
          <a:xfrm>
            <a:off x="3615765" y="3047862"/>
            <a:ext cx="1705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ysClr val="windowText" lastClr="000000"/>
                </a:solidFill>
                <a:latin typeface="Times" pitchFamily="2" charset="0"/>
              </a:rPr>
              <a:t>T2T assembly</a:t>
            </a:r>
            <a:endParaRPr lang="en-JP" sz="2000">
              <a:solidFill>
                <a:sysClr val="windowText" lastClr="000000"/>
              </a:solidFill>
              <a:latin typeface="Time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E806A-8D04-1E44-AC14-30DA89CE6588}"/>
              </a:ext>
            </a:extLst>
          </p:cNvPr>
          <p:cNvSpPr txBox="1"/>
          <p:nvPr/>
        </p:nvSpPr>
        <p:spPr>
          <a:xfrm>
            <a:off x="4611038" y="4706423"/>
            <a:ext cx="1927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>
                <a:solidFill>
                  <a:schemeClr val="bg1"/>
                </a:solidFill>
                <a:latin typeface="Times" pitchFamily="2" charset="0"/>
              </a:rPr>
              <a:t>Validation: </a:t>
            </a: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FISH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080DF-7EB8-2C4E-8E25-FB27D77A4CE6}"/>
              </a:ext>
            </a:extLst>
          </p:cNvPr>
          <p:cNvSpPr txBox="1"/>
          <p:nvPr/>
        </p:nvSpPr>
        <p:spPr>
          <a:xfrm>
            <a:off x="9896" y="2770318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>
                <a:solidFill>
                  <a:schemeClr val="bg1"/>
                </a:solidFill>
                <a:latin typeface="Times" pitchFamily="2" charset="0"/>
              </a:rPr>
              <a:t>Methods: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6B3D66-B753-774C-B2E6-A43AB6AD0316}"/>
              </a:ext>
            </a:extLst>
          </p:cNvPr>
          <p:cNvCxnSpPr/>
          <p:nvPr/>
        </p:nvCxnSpPr>
        <p:spPr>
          <a:xfrm>
            <a:off x="1714500" y="3587880"/>
            <a:ext cx="134042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3A21B-E3AB-174C-85DD-7802168222FC}"/>
              </a:ext>
            </a:extLst>
          </p:cNvPr>
          <p:cNvCxnSpPr/>
          <p:nvPr/>
        </p:nvCxnSpPr>
        <p:spPr>
          <a:xfrm>
            <a:off x="2384714" y="3729889"/>
            <a:ext cx="134042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C56AA5-BD0C-4A4B-AF98-F292EA5659DE}"/>
              </a:ext>
            </a:extLst>
          </p:cNvPr>
          <p:cNvCxnSpPr/>
          <p:nvPr/>
        </p:nvCxnSpPr>
        <p:spPr>
          <a:xfrm>
            <a:off x="3314469" y="3563187"/>
            <a:ext cx="134042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F4D5C8-2999-1641-874D-A22AD2D3F79D}"/>
              </a:ext>
            </a:extLst>
          </p:cNvPr>
          <p:cNvCxnSpPr/>
          <p:nvPr/>
        </p:nvCxnSpPr>
        <p:spPr>
          <a:xfrm>
            <a:off x="4298141" y="3715140"/>
            <a:ext cx="134042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A32894-70F1-1C4E-B6E0-6A97129B886F}"/>
              </a:ext>
            </a:extLst>
          </p:cNvPr>
          <p:cNvCxnSpPr/>
          <p:nvPr/>
        </p:nvCxnSpPr>
        <p:spPr>
          <a:xfrm>
            <a:off x="5115560" y="3587880"/>
            <a:ext cx="134042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2A1B62-0EE0-7147-8C70-309AA425FE64}"/>
              </a:ext>
            </a:extLst>
          </p:cNvPr>
          <p:cNvCxnSpPr/>
          <p:nvPr/>
        </p:nvCxnSpPr>
        <p:spPr>
          <a:xfrm>
            <a:off x="6089074" y="3729889"/>
            <a:ext cx="134042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92349CB-7BEB-3248-9DEE-169CF94D7D05}"/>
              </a:ext>
            </a:extLst>
          </p:cNvPr>
          <p:cNvSpPr txBox="1"/>
          <p:nvPr/>
        </p:nvSpPr>
        <p:spPr>
          <a:xfrm>
            <a:off x="7479102" y="3271250"/>
            <a:ext cx="16850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read mapping &amp;</a:t>
            </a:r>
            <a:endParaRPr lang="en-US" dirty="0"/>
          </a:p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whole-genome</a:t>
            </a:r>
            <a:endParaRPr lang="en-US" dirty="0"/>
          </a:p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comparison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CB8AC2-6E0D-4240-926E-F088699D095F}"/>
              </a:ext>
            </a:extLst>
          </p:cNvPr>
          <p:cNvSpPr txBox="1"/>
          <p:nvPr/>
        </p:nvSpPr>
        <p:spPr>
          <a:xfrm>
            <a:off x="105508" y="3338024"/>
            <a:ext cx="1988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solidFill>
                  <a:schemeClr val="bg1"/>
                </a:solidFill>
                <a:latin typeface="Times" pitchFamily="2" charset="0"/>
              </a:rPr>
              <a:t>10 </a:t>
            </a:r>
            <a:r>
              <a:rPr lang="en-JP" i="1" dirty="0">
                <a:solidFill>
                  <a:schemeClr val="bg1"/>
                </a:solidFill>
                <a:latin typeface="Times" pitchFamily="2" charset="0"/>
              </a:rPr>
              <a:t>Acropora</a:t>
            </a:r>
          </a:p>
          <a:p>
            <a:r>
              <a:rPr lang="en-JP" dirty="0">
                <a:solidFill>
                  <a:schemeClr val="bg1"/>
                </a:solidFill>
                <a:latin typeface="Times" pitchFamily="2" charset="0"/>
              </a:rPr>
              <a:t>+3 outgroup (30X)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53C9CB-25A1-0846-9125-CAF369E58EDD}"/>
              </a:ext>
            </a:extLst>
          </p:cNvPr>
          <p:cNvSpPr/>
          <p:nvPr/>
        </p:nvSpPr>
        <p:spPr>
          <a:xfrm>
            <a:off x="1603681" y="5133289"/>
            <a:ext cx="5985163" cy="28055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71B6A2ED-89BB-944B-B622-2D652F930AE1}"/>
              </a:ext>
            </a:extLst>
          </p:cNvPr>
          <p:cNvSpPr/>
          <p:nvPr/>
        </p:nvSpPr>
        <p:spPr>
          <a:xfrm>
            <a:off x="4482837" y="5456658"/>
            <a:ext cx="226852" cy="3770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F230E6A1-9A71-834F-86F8-8A4E0A349FF0}"/>
              </a:ext>
            </a:extLst>
          </p:cNvPr>
          <p:cNvSpPr/>
          <p:nvPr/>
        </p:nvSpPr>
        <p:spPr>
          <a:xfrm rot="2713932">
            <a:off x="3825454" y="3787356"/>
            <a:ext cx="226852" cy="3770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9C607F3C-353B-1540-9FF2-24772E5C5BD3}"/>
              </a:ext>
            </a:extLst>
          </p:cNvPr>
          <p:cNvSpPr/>
          <p:nvPr/>
        </p:nvSpPr>
        <p:spPr>
          <a:xfrm rot="18991908">
            <a:off x="5169577" y="3788917"/>
            <a:ext cx="226852" cy="3770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31EFF6-84D4-0C49-B786-F5C05580B3E9}"/>
              </a:ext>
            </a:extLst>
          </p:cNvPr>
          <p:cNvSpPr txBox="1"/>
          <p:nvPr/>
        </p:nvSpPr>
        <p:spPr>
          <a:xfrm>
            <a:off x="2513018" y="4103500"/>
            <a:ext cx="1975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duplicated regions</a:t>
            </a:r>
            <a:endParaRPr lang="en-US" dirty="0"/>
          </a:p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(WSSD &amp; WGAC)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868E0B-087A-C749-8F20-88FDC53F53DC}"/>
              </a:ext>
            </a:extLst>
          </p:cNvPr>
          <p:cNvSpPr txBox="1"/>
          <p:nvPr/>
        </p:nvSpPr>
        <p:spPr>
          <a:xfrm>
            <a:off x="4857991" y="4106095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introgressed regions</a:t>
            </a:r>
            <a:endParaRPr lang="en-US" dirty="0"/>
          </a:p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(f4 statistics &amp; S* )</a:t>
            </a:r>
            <a:endParaRPr lang="en-US" dirty="0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ACFBD53D-22C1-F14B-8D3A-3D93D631273A}"/>
              </a:ext>
            </a:extLst>
          </p:cNvPr>
          <p:cNvSpPr/>
          <p:nvPr/>
        </p:nvSpPr>
        <p:spPr>
          <a:xfrm>
            <a:off x="4482837" y="4742069"/>
            <a:ext cx="226852" cy="3770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8C6784-CF46-D54A-85A2-A170C8F93AB3}"/>
              </a:ext>
            </a:extLst>
          </p:cNvPr>
          <p:cNvSpPr/>
          <p:nvPr/>
        </p:nvSpPr>
        <p:spPr>
          <a:xfrm>
            <a:off x="2213264" y="5133289"/>
            <a:ext cx="1018309" cy="2805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535291-74EC-C442-A8C7-768CF69AEFE8}"/>
              </a:ext>
            </a:extLst>
          </p:cNvPr>
          <p:cNvSpPr/>
          <p:nvPr/>
        </p:nvSpPr>
        <p:spPr>
          <a:xfrm>
            <a:off x="5604317" y="5129550"/>
            <a:ext cx="1018309" cy="2805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532216-3563-A649-84AF-D641A9AE49F0}"/>
              </a:ext>
            </a:extLst>
          </p:cNvPr>
          <p:cNvSpPr txBox="1"/>
          <p:nvPr/>
        </p:nvSpPr>
        <p:spPr>
          <a:xfrm>
            <a:off x="5495033" y="5119459"/>
            <a:ext cx="1705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ysClr val="windowText" lastClr="000000"/>
                </a:solidFill>
                <a:latin typeface="Times" pitchFamily="2" charset="0"/>
              </a:rPr>
              <a:t>introgressed</a:t>
            </a:r>
            <a:endParaRPr lang="en-JP" sz="1600">
              <a:solidFill>
                <a:sysClr val="windowText" lastClr="000000"/>
              </a:solidFill>
              <a:latin typeface="Times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99029C-88F9-3B4B-81AC-2FEB88EC2EE6}"/>
              </a:ext>
            </a:extLst>
          </p:cNvPr>
          <p:cNvSpPr txBox="1"/>
          <p:nvPr/>
        </p:nvSpPr>
        <p:spPr>
          <a:xfrm>
            <a:off x="2202108" y="5129282"/>
            <a:ext cx="1705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ysClr val="windowText" lastClr="000000"/>
                </a:solidFill>
                <a:latin typeface="Times" pitchFamily="2" charset="0"/>
              </a:rPr>
              <a:t>duplicated</a:t>
            </a:r>
            <a:endParaRPr lang="en-JP" sz="1600">
              <a:solidFill>
                <a:sysClr val="windowText" lastClr="000000"/>
              </a:solidFill>
              <a:latin typeface="Times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03F7A8-6EF7-4F46-93A6-722F5459D481}"/>
              </a:ext>
            </a:extLst>
          </p:cNvPr>
          <p:cNvSpPr txBox="1"/>
          <p:nvPr/>
        </p:nvSpPr>
        <p:spPr>
          <a:xfrm>
            <a:off x="3462681" y="5784704"/>
            <a:ext cx="303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functional analyses (Aim 3)</a:t>
            </a:r>
            <a:endParaRPr lang="en-US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9A4C21-7D23-3743-9C04-D2741C7E1C8C}"/>
              </a:ext>
            </a:extLst>
          </p:cNvPr>
          <p:cNvSpPr txBox="1"/>
          <p:nvPr/>
        </p:nvSpPr>
        <p:spPr>
          <a:xfrm>
            <a:off x="73111" y="5368442"/>
            <a:ext cx="2411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i="1" dirty="0">
                <a:solidFill>
                  <a:schemeClr val="bg1"/>
                </a:solidFill>
                <a:latin typeface="Times" pitchFamily="2" charset="0"/>
              </a:rPr>
              <a:t>Acropora</a:t>
            </a:r>
            <a:r>
              <a:rPr lang="en-JP" sz="2400" dirty="0">
                <a:solidFill>
                  <a:schemeClr val="bg1"/>
                </a:solidFill>
                <a:latin typeface="Times" pitchFamily="2" charset="0"/>
              </a:rPr>
              <a:t>-specific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7E9FEF-760A-0842-99B8-112A92123AB6}"/>
              </a:ext>
            </a:extLst>
          </p:cNvPr>
          <p:cNvSpPr txBox="1"/>
          <p:nvPr/>
        </p:nvSpPr>
        <p:spPr>
          <a:xfrm>
            <a:off x="6406002" y="5363990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species-level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061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11" grpId="0"/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30" grpId="0" animBg="1"/>
      <p:bldP spid="31" grpId="0" animBg="1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Phylogeographic history of </a:t>
            </a:r>
            <a:r>
              <a:rPr lang="en-US" sz="3200" i="1" dirty="0">
                <a:solidFill>
                  <a:srgbClr val="FFFFFF"/>
                </a:solidFill>
                <a:latin typeface="Didot"/>
                <a:cs typeface="Didot"/>
              </a:rPr>
              <a:t>Acropora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EBCEC-45BC-4D42-A900-24F73952EE4E}"/>
              </a:ext>
            </a:extLst>
          </p:cNvPr>
          <p:cNvSpPr txBox="1"/>
          <p:nvPr/>
        </p:nvSpPr>
        <p:spPr>
          <a:xfrm>
            <a:off x="9896" y="1156379"/>
            <a:ext cx="893717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u="sng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Aim 2. Reconstruct the phylogeographic history of </a:t>
            </a:r>
            <a:r>
              <a:rPr lang="en-US" sz="2400" i="1" u="sng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Acropora</a:t>
            </a:r>
            <a:endParaRPr lang="en-US" sz="2400" dirty="0"/>
          </a:p>
          <a:p>
            <a:endParaRPr lang="en-JP" sz="2000" i="1" dirty="0">
              <a:solidFill>
                <a:schemeClr val="bg1"/>
              </a:solidFill>
              <a:latin typeface="Times" pitchFamily="2" charset="0"/>
            </a:endParaRPr>
          </a:p>
          <a:p>
            <a:pPr lvl="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Hypotheses: </a:t>
            </a:r>
            <a:endParaRPr lang="en-US" sz="2000" dirty="0"/>
          </a:p>
          <a:p>
            <a:pPr lvl="0" indent="22860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1. population-specific duplication and introgression</a:t>
            </a:r>
            <a:endParaRPr lang="en-US" sz="2000" dirty="0"/>
          </a:p>
          <a:p>
            <a:pPr lvl="0" indent="22860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2. modern </a:t>
            </a:r>
            <a:r>
              <a:rPr lang="en-US" sz="2000" i="1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Acropora</a:t>
            </a:r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 origin from Caribbean corals after </a:t>
            </a:r>
            <a:endParaRPr lang="en-US" sz="2000" dirty="0"/>
          </a:p>
          <a:p>
            <a:pPr lvl="0" indent="22860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closure of Isthmus of Panama</a:t>
            </a:r>
            <a:endParaRPr lang="en-US" sz="2000" dirty="0"/>
          </a:p>
          <a:p>
            <a:pPr lvl="0" indent="22860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3. divergence of </a:t>
            </a:r>
            <a:r>
              <a:rPr lang="en-US" sz="2000" i="1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Acropora</a:t>
            </a:r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 or gene flow between </a:t>
            </a:r>
            <a:endParaRPr lang="en-US" sz="2000" dirty="0"/>
          </a:p>
          <a:p>
            <a:pPr lvl="0" indent="22860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populations associated with ecological factors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2FF48E-96AA-F848-9D1B-350738CEB30E}"/>
              </a:ext>
            </a:extLst>
          </p:cNvPr>
          <p:cNvSpPr/>
          <p:nvPr/>
        </p:nvSpPr>
        <p:spPr>
          <a:xfrm>
            <a:off x="9896" y="6535881"/>
            <a:ext cx="3045032" cy="318579"/>
          </a:xfrm>
          <a:prstGeom prst="rect">
            <a:avLst/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830E3C-051A-E149-B2C4-1F5008551BA5}"/>
              </a:ext>
            </a:extLst>
          </p:cNvPr>
          <p:cNvSpPr/>
          <p:nvPr/>
        </p:nvSpPr>
        <p:spPr>
          <a:xfrm>
            <a:off x="3054928" y="6535881"/>
            <a:ext cx="3034146" cy="318579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6F7530-1914-1F42-994F-354A1FCBA1EC}"/>
              </a:ext>
            </a:extLst>
          </p:cNvPr>
          <p:cNvSpPr/>
          <p:nvPr/>
        </p:nvSpPr>
        <p:spPr>
          <a:xfrm>
            <a:off x="6089074" y="6535881"/>
            <a:ext cx="3045030" cy="31857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5053E-B0F8-8043-A7EF-C80CB3087D71}"/>
              </a:ext>
            </a:extLst>
          </p:cNvPr>
          <p:cNvSpPr txBox="1"/>
          <p:nvPr/>
        </p:nvSpPr>
        <p:spPr>
          <a:xfrm>
            <a:off x="4205846" y="6535881"/>
            <a:ext cx="732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>
                <a:solidFill>
                  <a:schemeClr val="bg1"/>
                </a:solidFill>
                <a:latin typeface="Times" pitchFamily="2" charset="0"/>
              </a:rPr>
              <a:t>Aim 2</a:t>
            </a:r>
          </a:p>
        </p:txBody>
      </p:sp>
      <p:pic>
        <p:nvPicPr>
          <p:cNvPr id="10" name="Picture 4" descr="Late Miocene map">
            <a:extLst>
              <a:ext uri="{FF2B5EF4-FFF2-40B4-BE49-F238E27FC236}">
                <a16:creationId xmlns:a16="http://schemas.microsoft.com/office/drawing/2014/main" id="{81149225-3909-4C47-A52B-0744B776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77" y="2093211"/>
            <a:ext cx="2972923" cy="147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DFA535-6B55-DF44-A48D-4B25AFCDAB47}"/>
              </a:ext>
            </a:extLst>
          </p:cNvPr>
          <p:cNvSpPr/>
          <p:nvPr/>
        </p:nvSpPr>
        <p:spPr>
          <a:xfrm>
            <a:off x="7354119" y="6639486"/>
            <a:ext cx="2235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Renema, Willem, et al. (2016)</a:t>
            </a:r>
            <a:endParaRPr lang="en-JP" sz="100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F00D0-0C89-9942-839D-892AC4BB7FFF}"/>
              </a:ext>
            </a:extLst>
          </p:cNvPr>
          <p:cNvSpPr txBox="1"/>
          <p:nvPr/>
        </p:nvSpPr>
        <p:spPr>
          <a:xfrm>
            <a:off x="-53612" y="3813241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>
                <a:solidFill>
                  <a:schemeClr val="bg1"/>
                </a:solidFill>
                <a:latin typeface="Times" pitchFamily="2" charset="0"/>
              </a:rPr>
              <a:t>Methods: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B2AD86-EB3F-2D4B-9857-14FAC6B669BF}"/>
              </a:ext>
            </a:extLst>
          </p:cNvPr>
          <p:cNvSpPr txBox="1"/>
          <p:nvPr/>
        </p:nvSpPr>
        <p:spPr>
          <a:xfrm>
            <a:off x="9896" y="4646349"/>
            <a:ext cx="3087705" cy="10156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Sampling &gt; 500 specimens </a:t>
            </a:r>
            <a:endParaRPr lang="en-US" sz="2000" dirty="0"/>
          </a:p>
          <a:p>
            <a:pPr lvl="0" algn="ctr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&amp; </a:t>
            </a:r>
            <a:endParaRPr lang="en-US" sz="2000" dirty="0"/>
          </a:p>
          <a:p>
            <a:pPr lvl="0" algn="ctr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re-sequencing (3X) </a:t>
            </a:r>
            <a:endParaRPr lang="en-US" sz="2000" dirty="0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18B14987-EA74-FB47-943D-19BFF0C2C4BD}"/>
              </a:ext>
            </a:extLst>
          </p:cNvPr>
          <p:cNvSpPr/>
          <p:nvPr/>
        </p:nvSpPr>
        <p:spPr>
          <a:xfrm rot="15150164">
            <a:off x="3696045" y="4170730"/>
            <a:ext cx="271588" cy="12040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3D4C9D-FC81-6245-9486-251935BABAC9}"/>
              </a:ext>
            </a:extLst>
          </p:cNvPr>
          <p:cNvSpPr txBox="1"/>
          <p:nvPr/>
        </p:nvSpPr>
        <p:spPr>
          <a:xfrm>
            <a:off x="4613037" y="4002139"/>
            <a:ext cx="4327018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population structure (PCA &amp; STRUCTURE)</a:t>
            </a:r>
            <a:endParaRPr lang="en-US" dirty="0"/>
          </a:p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gene flow between populations</a:t>
            </a:r>
            <a:endParaRPr lang="en-US" dirty="0"/>
          </a:p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 (f4 statistics &amp; TreeMix 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99199-7239-F045-B9E5-2CE4BB47D8B8}"/>
              </a:ext>
            </a:extLst>
          </p:cNvPr>
          <p:cNvSpPr txBox="1"/>
          <p:nvPr/>
        </p:nvSpPr>
        <p:spPr>
          <a:xfrm>
            <a:off x="1830290" y="5652394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ecological data</a:t>
            </a:r>
            <a:endParaRPr lang="en-US" dirty="0"/>
          </a:p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 (location, temperature, …)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E539C7-6386-0041-B1BA-CBE9FDE61CBE}"/>
              </a:ext>
            </a:extLst>
          </p:cNvPr>
          <p:cNvSpPr txBox="1"/>
          <p:nvPr/>
        </p:nvSpPr>
        <p:spPr>
          <a:xfrm>
            <a:off x="4478481" y="5271972"/>
            <a:ext cx="4596130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phylogeny &amp; time-tree (IQ-TREE &amp; BEAST2)</a:t>
            </a:r>
            <a:endParaRPr lang="en-US" dirty="0"/>
          </a:p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diversification rate estimate (BAMM)</a:t>
            </a:r>
            <a:endParaRPr lang="en-US" dirty="0"/>
          </a:p>
          <a:p>
            <a:pPr lvl="0" algn="ctr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modeling (collaboration with OIST)</a:t>
            </a:r>
            <a:endParaRPr lang="en-US" dirty="0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CF41521-8098-6247-8B26-F4DAE1821FA4}"/>
              </a:ext>
            </a:extLst>
          </p:cNvPr>
          <p:cNvSpPr/>
          <p:nvPr/>
        </p:nvSpPr>
        <p:spPr>
          <a:xfrm rot="17396558">
            <a:off x="3645443" y="4892772"/>
            <a:ext cx="271588" cy="12040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AD2F73-2929-134A-8CE8-E39AEBCEBADB}"/>
              </a:ext>
            </a:extLst>
          </p:cNvPr>
          <p:cNvSpPr txBox="1"/>
          <p:nvPr/>
        </p:nvSpPr>
        <p:spPr>
          <a:xfrm>
            <a:off x="4366372" y="3671877"/>
            <a:ext cx="569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>
                <a:solidFill>
                  <a:schemeClr val="bg1"/>
                </a:solidFill>
                <a:latin typeface="Times" pitchFamily="2" charset="0"/>
              </a:rPr>
              <a:t>H1: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A50CC5-A1B4-C749-8D2C-893FD1AF7694}"/>
              </a:ext>
            </a:extLst>
          </p:cNvPr>
          <p:cNvSpPr txBox="1"/>
          <p:nvPr/>
        </p:nvSpPr>
        <p:spPr>
          <a:xfrm>
            <a:off x="4366372" y="4910722"/>
            <a:ext cx="1224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>
                <a:solidFill>
                  <a:schemeClr val="bg1"/>
                </a:solidFill>
                <a:latin typeface="Times" pitchFamily="2" charset="0"/>
              </a:rPr>
              <a:t>H2 &amp; H3:</a:t>
            </a:r>
          </a:p>
        </p:txBody>
      </p:sp>
    </p:spTree>
    <p:extLst>
      <p:ext uri="{BB962C8B-B14F-4D97-AF65-F5344CB8AC3E}">
        <p14:creationId xmlns:p14="http://schemas.microsoft.com/office/powerpoint/2010/main" val="227299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  <p:bldP spid="26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Didot"/>
                <a:cs typeface="Didot"/>
              </a:rPr>
              <a:t>Functional assessments with single-cell sequencing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EBCEC-45BC-4D42-A900-24F73952EE4E}"/>
              </a:ext>
            </a:extLst>
          </p:cNvPr>
          <p:cNvSpPr txBox="1"/>
          <p:nvPr/>
        </p:nvSpPr>
        <p:spPr>
          <a:xfrm>
            <a:off x="103414" y="1167321"/>
            <a:ext cx="8937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Times" pitchFamily="2" charset="0"/>
              </a:rPr>
              <a:t>Aim 3. Characterize functional genetic loci associated with adaptation to climate change</a:t>
            </a:r>
          </a:p>
          <a:p>
            <a:endParaRPr lang="en-US" sz="2000" u="sng" dirty="0">
              <a:solidFill>
                <a:schemeClr val="bg1"/>
              </a:solidFill>
              <a:latin typeface="Times" pitchFamily="2" charset="0"/>
            </a:endParaRPr>
          </a:p>
          <a:p>
            <a:r>
              <a:rPr lang="en-US" sz="2000" u="sng" dirty="0">
                <a:solidFill>
                  <a:schemeClr val="bg1"/>
                </a:solidFill>
                <a:latin typeface="Times" pitchFamily="2" charset="0"/>
              </a:rPr>
              <a:t>Hypothesis: </a:t>
            </a:r>
            <a:r>
              <a:rPr lang="en-US" sz="2000" i="1" u="sng" dirty="0">
                <a:solidFill>
                  <a:schemeClr val="bg1"/>
                </a:solidFill>
                <a:latin typeface="Times" pitchFamily="2" charset="0"/>
              </a:rPr>
              <a:t>Acropora</a:t>
            </a:r>
            <a:r>
              <a:rPr lang="en-US" sz="2000" u="sng" dirty="0">
                <a:solidFill>
                  <a:schemeClr val="bg1"/>
                </a:solidFill>
                <a:latin typeface="Times" pitchFamily="2" charset="0"/>
              </a:rPr>
              <a:t> (population)-specific duplicated &amp; introgressed loci in association with symbiosis, calcification, and immunity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44AA72-2E64-4547-9441-423CF9661C13}"/>
              </a:ext>
            </a:extLst>
          </p:cNvPr>
          <p:cNvSpPr/>
          <p:nvPr/>
        </p:nvSpPr>
        <p:spPr>
          <a:xfrm>
            <a:off x="9896" y="6535881"/>
            <a:ext cx="3045032" cy="318579"/>
          </a:xfrm>
          <a:prstGeom prst="rect">
            <a:avLst/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3BF51-538F-D44F-850E-250A30EAC184}"/>
              </a:ext>
            </a:extLst>
          </p:cNvPr>
          <p:cNvSpPr/>
          <p:nvPr/>
        </p:nvSpPr>
        <p:spPr>
          <a:xfrm>
            <a:off x="3054928" y="6535881"/>
            <a:ext cx="3034146" cy="31857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B6B9A-2E65-6E4D-899A-33A1F38E88D4}"/>
              </a:ext>
            </a:extLst>
          </p:cNvPr>
          <p:cNvSpPr/>
          <p:nvPr/>
        </p:nvSpPr>
        <p:spPr>
          <a:xfrm>
            <a:off x="6089074" y="6535881"/>
            <a:ext cx="3045030" cy="318579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B163F-F89D-A24A-B5F0-3DE69D7C93CA}"/>
              </a:ext>
            </a:extLst>
          </p:cNvPr>
          <p:cNvSpPr txBox="1"/>
          <p:nvPr/>
        </p:nvSpPr>
        <p:spPr>
          <a:xfrm>
            <a:off x="7266216" y="6515907"/>
            <a:ext cx="732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>
                <a:solidFill>
                  <a:schemeClr val="bg1"/>
                </a:solidFill>
                <a:latin typeface="Times" pitchFamily="2" charset="0"/>
              </a:rPr>
              <a:t>Aim 3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B26CCB4-3A23-3F46-832F-58F43DA14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54"/>
          <a:stretch/>
        </p:blipFill>
        <p:spPr bwMode="auto">
          <a:xfrm>
            <a:off x="1532412" y="3214542"/>
            <a:ext cx="4040727" cy="30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47A8AD-17C1-FA49-A0C5-40481949FCC6}"/>
              </a:ext>
            </a:extLst>
          </p:cNvPr>
          <p:cNvSpPr txBox="1"/>
          <p:nvPr/>
        </p:nvSpPr>
        <p:spPr>
          <a:xfrm>
            <a:off x="7266216" y="6312165"/>
            <a:ext cx="1947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Levy, S., Elek, A. et al, (2021).  Cell</a:t>
            </a:r>
            <a:endParaRPr lang="en-JP" sz="10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7FF156-37C5-0D41-80C8-CABE29785B04}"/>
              </a:ext>
            </a:extLst>
          </p:cNvPr>
          <p:cNvSpPr txBox="1"/>
          <p:nvPr/>
        </p:nvSpPr>
        <p:spPr>
          <a:xfrm>
            <a:off x="6367573" y="3853325"/>
            <a:ext cx="1797287" cy="10156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JP" sz="2000" dirty="0">
                <a:solidFill>
                  <a:schemeClr val="bg1"/>
                </a:solidFill>
                <a:latin typeface="Times" pitchFamily="2" charset="0"/>
              </a:rPr>
              <a:t>calcification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algal symbionts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immunity</a:t>
            </a:r>
            <a:endParaRPr lang="en-JP" sz="2000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C4A5D-8F0B-1047-8C10-BEFDE2035317}"/>
              </a:ext>
            </a:extLst>
          </p:cNvPr>
          <p:cNvSpPr txBox="1"/>
          <p:nvPr/>
        </p:nvSpPr>
        <p:spPr>
          <a:xfrm>
            <a:off x="5692265" y="5338029"/>
            <a:ext cx="3119765" cy="400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adaptation to climate change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44F8411-C13A-D343-AC27-9F6896EBD12A}"/>
              </a:ext>
            </a:extLst>
          </p:cNvPr>
          <p:cNvSpPr/>
          <p:nvPr/>
        </p:nvSpPr>
        <p:spPr>
          <a:xfrm>
            <a:off x="7148430" y="4927559"/>
            <a:ext cx="235572" cy="40011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75336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Didot"/>
                <a:cs typeface="Didot"/>
              </a:rPr>
              <a:t>Functional assessments with single-cell sequencing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EBCEC-45BC-4D42-A900-24F73952EE4E}"/>
              </a:ext>
            </a:extLst>
          </p:cNvPr>
          <p:cNvSpPr txBox="1"/>
          <p:nvPr/>
        </p:nvSpPr>
        <p:spPr>
          <a:xfrm>
            <a:off x="103414" y="1167321"/>
            <a:ext cx="8937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Times" pitchFamily="2" charset="0"/>
              </a:rPr>
              <a:t>Aim 3. Characterize functional genetic loci associated with adaptation to climate change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44AA72-2E64-4547-9441-423CF9661C13}"/>
              </a:ext>
            </a:extLst>
          </p:cNvPr>
          <p:cNvSpPr/>
          <p:nvPr/>
        </p:nvSpPr>
        <p:spPr>
          <a:xfrm>
            <a:off x="9896" y="6535881"/>
            <a:ext cx="3045032" cy="318579"/>
          </a:xfrm>
          <a:prstGeom prst="rect">
            <a:avLst/>
          </a:prstGeom>
          <a:solidFill>
            <a:schemeClr val="tx2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3BF51-538F-D44F-850E-250A30EAC184}"/>
              </a:ext>
            </a:extLst>
          </p:cNvPr>
          <p:cNvSpPr/>
          <p:nvPr/>
        </p:nvSpPr>
        <p:spPr>
          <a:xfrm>
            <a:off x="3054928" y="6535881"/>
            <a:ext cx="3034146" cy="31857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B6B9A-2E65-6E4D-899A-33A1F38E88D4}"/>
              </a:ext>
            </a:extLst>
          </p:cNvPr>
          <p:cNvSpPr/>
          <p:nvPr/>
        </p:nvSpPr>
        <p:spPr>
          <a:xfrm>
            <a:off x="6089074" y="6535881"/>
            <a:ext cx="3045030" cy="318579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B163F-F89D-A24A-B5F0-3DE69D7C93CA}"/>
              </a:ext>
            </a:extLst>
          </p:cNvPr>
          <p:cNvSpPr txBox="1"/>
          <p:nvPr/>
        </p:nvSpPr>
        <p:spPr>
          <a:xfrm>
            <a:off x="7266216" y="6515907"/>
            <a:ext cx="732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>
                <a:solidFill>
                  <a:schemeClr val="bg1"/>
                </a:solidFill>
                <a:latin typeface="Times" pitchFamily="2" charset="0"/>
              </a:rPr>
              <a:t>Aim 3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54EEB30-5D56-864E-9980-59CDE13A7F39}"/>
              </a:ext>
            </a:extLst>
          </p:cNvPr>
          <p:cNvSpPr/>
          <p:nvPr/>
        </p:nvSpPr>
        <p:spPr>
          <a:xfrm>
            <a:off x="103414" y="2314328"/>
            <a:ext cx="3422589" cy="28055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32D782-2A00-7F47-A509-F7A797A4F380}"/>
              </a:ext>
            </a:extLst>
          </p:cNvPr>
          <p:cNvSpPr/>
          <p:nvPr/>
        </p:nvSpPr>
        <p:spPr>
          <a:xfrm>
            <a:off x="712997" y="2314328"/>
            <a:ext cx="1018309" cy="2805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E81398-350A-5140-B135-BA47DF9AEEBB}"/>
              </a:ext>
            </a:extLst>
          </p:cNvPr>
          <p:cNvSpPr/>
          <p:nvPr/>
        </p:nvSpPr>
        <p:spPr>
          <a:xfrm>
            <a:off x="2223206" y="2320412"/>
            <a:ext cx="1018309" cy="2805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9F5EB-469E-9849-9CB5-8B4F05388A48}"/>
              </a:ext>
            </a:extLst>
          </p:cNvPr>
          <p:cNvSpPr txBox="1"/>
          <p:nvPr/>
        </p:nvSpPr>
        <p:spPr>
          <a:xfrm>
            <a:off x="2113922" y="2310321"/>
            <a:ext cx="1404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ysClr val="windowText" lastClr="000000"/>
                </a:solidFill>
                <a:latin typeface="Times" pitchFamily="2" charset="0"/>
              </a:rPr>
              <a:t>introgressed</a:t>
            </a:r>
            <a:endParaRPr lang="en-JP" sz="1600">
              <a:solidFill>
                <a:sysClr val="windowText" lastClr="000000"/>
              </a:solidFill>
              <a:latin typeface="Time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537540-C2A1-0241-A5DF-9E98ABEC2308}"/>
              </a:ext>
            </a:extLst>
          </p:cNvPr>
          <p:cNvSpPr txBox="1"/>
          <p:nvPr/>
        </p:nvSpPr>
        <p:spPr>
          <a:xfrm>
            <a:off x="701841" y="2310321"/>
            <a:ext cx="1227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ysClr val="windowText" lastClr="000000"/>
                </a:solidFill>
                <a:latin typeface="Times" pitchFamily="2" charset="0"/>
              </a:rPr>
              <a:t>duplicated</a:t>
            </a:r>
            <a:endParaRPr lang="en-JP" sz="1600">
              <a:solidFill>
                <a:sysClr val="windowText" lastClr="000000"/>
              </a:solidFill>
              <a:latin typeface="Times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D9B57A-3A14-2C42-8B3B-87C90B285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46" y="2952402"/>
            <a:ext cx="1428814" cy="14288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Cross 15">
            <a:extLst>
              <a:ext uri="{FF2B5EF4-FFF2-40B4-BE49-F238E27FC236}">
                <a16:creationId xmlns:a16="http://schemas.microsoft.com/office/drawing/2014/main" id="{0AC6789E-7A4F-E941-B681-E7F3E44F18D2}"/>
              </a:ext>
            </a:extLst>
          </p:cNvPr>
          <p:cNvSpPr/>
          <p:nvPr/>
        </p:nvSpPr>
        <p:spPr>
          <a:xfrm>
            <a:off x="886246" y="2627525"/>
            <a:ext cx="318991" cy="280556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D159FCA6-4F57-394F-8F6A-BA93291D64A5}"/>
              </a:ext>
            </a:extLst>
          </p:cNvPr>
          <p:cNvSpPr/>
          <p:nvPr/>
        </p:nvSpPr>
        <p:spPr>
          <a:xfrm rot="16200000">
            <a:off x="1848058" y="3407325"/>
            <a:ext cx="226852" cy="3770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195B02-4D51-CC4A-AF74-AAEC7EAEC733}"/>
              </a:ext>
            </a:extLst>
          </p:cNvPr>
          <p:cNvSpPr txBox="1"/>
          <p:nvPr/>
        </p:nvSpPr>
        <p:spPr>
          <a:xfrm>
            <a:off x="2082300" y="2835937"/>
            <a:ext cx="151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 i="1">
                <a:solidFill>
                  <a:schemeClr val="bg1"/>
                </a:solidFill>
                <a:latin typeface="Times" pitchFamily="2" charset="0"/>
              </a:rPr>
              <a:t>Acropora </a:t>
            </a:r>
          </a:p>
          <a:p>
            <a:r>
              <a:rPr lang="en-JP" sz="2000">
                <a:solidFill>
                  <a:schemeClr val="bg1"/>
                </a:solidFill>
                <a:latin typeface="Times" pitchFamily="2" charset="0"/>
              </a:rPr>
              <a:t>(population)</a:t>
            </a:r>
          </a:p>
          <a:p>
            <a:r>
              <a:rPr lang="en-JP" sz="2000">
                <a:solidFill>
                  <a:schemeClr val="bg1"/>
                </a:solidFill>
                <a:latin typeface="Times" pitchFamily="2" charset="0"/>
              </a:rPr>
              <a:t>-specific loci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0E96F5C1-D945-714E-A04B-38DB4B98F497}"/>
              </a:ext>
            </a:extLst>
          </p:cNvPr>
          <p:cNvSpPr/>
          <p:nvPr/>
        </p:nvSpPr>
        <p:spPr>
          <a:xfrm>
            <a:off x="2661624" y="3897144"/>
            <a:ext cx="199142" cy="94543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C21F75-E0A9-E845-A638-6B0AFAA9C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670" y="2347419"/>
            <a:ext cx="1897051" cy="37537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6A3C35-A183-4E42-83E8-E4FC78FF28B6}"/>
              </a:ext>
            </a:extLst>
          </p:cNvPr>
          <p:cNvSpPr txBox="1"/>
          <p:nvPr/>
        </p:nvSpPr>
        <p:spPr>
          <a:xfrm>
            <a:off x="5103376" y="1930049"/>
            <a:ext cx="2991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" pitchFamily="2" charset="0"/>
              </a:rPr>
              <a:t>S</a:t>
            </a:r>
            <a:r>
              <a:rPr lang="en-JP" sz="2000" i="1">
                <a:solidFill>
                  <a:schemeClr val="bg1"/>
                </a:solidFill>
                <a:latin typeface="Times" pitchFamily="2" charset="0"/>
              </a:rPr>
              <a:t>ingle-cell long-reads RNA</a:t>
            </a:r>
            <a:endParaRPr lang="en-JP" sz="200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23" name="Cross 22">
            <a:extLst>
              <a:ext uri="{FF2B5EF4-FFF2-40B4-BE49-F238E27FC236}">
                <a16:creationId xmlns:a16="http://schemas.microsoft.com/office/drawing/2014/main" id="{5AD873D7-219F-254D-886F-67C77DF7074B}"/>
              </a:ext>
            </a:extLst>
          </p:cNvPr>
          <p:cNvSpPr/>
          <p:nvPr/>
        </p:nvSpPr>
        <p:spPr>
          <a:xfrm>
            <a:off x="6827802" y="3330691"/>
            <a:ext cx="318991" cy="280556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1028" name="Picture 4" descr="Single-cell ATAC sequencing analysis: From data preprocessing to hypothesis  generation - ScienceDirect">
            <a:extLst>
              <a:ext uri="{FF2B5EF4-FFF2-40B4-BE49-F238E27FC236}">
                <a16:creationId xmlns:a16="http://schemas.microsoft.com/office/drawing/2014/main" id="{6DD488D8-1D4C-C145-B5A2-F7C226ED6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93" y="2835937"/>
            <a:ext cx="2744722" cy="146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Down Arrow 25">
            <a:extLst>
              <a:ext uri="{FF2B5EF4-FFF2-40B4-BE49-F238E27FC236}">
                <a16:creationId xmlns:a16="http://schemas.microsoft.com/office/drawing/2014/main" id="{8040514F-0EA6-F048-B0BF-75A4E8BE795D}"/>
              </a:ext>
            </a:extLst>
          </p:cNvPr>
          <p:cNvSpPr/>
          <p:nvPr/>
        </p:nvSpPr>
        <p:spPr>
          <a:xfrm rot="5400000">
            <a:off x="3593306" y="3415422"/>
            <a:ext cx="226852" cy="3770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229A0-B477-DC48-A1AD-79DDDD2BA07B}"/>
              </a:ext>
            </a:extLst>
          </p:cNvPr>
          <p:cNvSpPr txBox="1"/>
          <p:nvPr/>
        </p:nvSpPr>
        <p:spPr>
          <a:xfrm>
            <a:off x="4019228" y="4248354"/>
            <a:ext cx="27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>
                <a:solidFill>
                  <a:schemeClr val="bg1"/>
                </a:solidFill>
                <a:latin typeface="Times" pitchFamily="2" charset="0"/>
              </a:rPr>
              <a:t>ATAC-seq (gene regulation)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94688-42B3-4441-90C5-BE2DEEE814FB}"/>
              </a:ext>
            </a:extLst>
          </p:cNvPr>
          <p:cNvSpPr txBox="1"/>
          <p:nvPr/>
        </p:nvSpPr>
        <p:spPr>
          <a:xfrm>
            <a:off x="6266289" y="6081611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SCAN-seq (gene expression)</a:t>
            </a:r>
            <a:endParaRPr lang="en-JP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E4B4AC-3696-AC4C-8708-EDE6AECE6971}"/>
              </a:ext>
            </a:extLst>
          </p:cNvPr>
          <p:cNvSpPr txBox="1"/>
          <p:nvPr/>
        </p:nvSpPr>
        <p:spPr>
          <a:xfrm>
            <a:off x="449801" y="4950210"/>
            <a:ext cx="5210253" cy="13234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Are the loci associated with symbiosis, calcification, and immunity?</a:t>
            </a:r>
            <a:endParaRPr lang="en-US" sz="2000" dirty="0"/>
          </a:p>
          <a:p>
            <a:pPr lvl="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1. gene structure changes (coding)</a:t>
            </a:r>
            <a:endParaRPr lang="en-US" sz="2000" dirty="0"/>
          </a:p>
          <a:p>
            <a:pPr lvl="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2. gene regulation changes (noncoding)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D4B00-6572-6742-835C-6EBF69E3C2AF}"/>
              </a:ext>
            </a:extLst>
          </p:cNvPr>
          <p:cNvSpPr txBox="1"/>
          <p:nvPr/>
        </p:nvSpPr>
        <p:spPr>
          <a:xfrm>
            <a:off x="23273" y="2080736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" pitchFamily="2" charset="0"/>
              </a:rPr>
              <a:t>A</a:t>
            </a:r>
            <a:r>
              <a:rPr lang="en-JP" sz="1400">
                <a:solidFill>
                  <a:schemeClr val="bg1"/>
                </a:solidFill>
                <a:latin typeface="Times" pitchFamily="2" charset="0"/>
              </a:rPr>
              <a:t>im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53F7E7-D98F-5641-B9DC-29BE097CC856}"/>
              </a:ext>
            </a:extLst>
          </p:cNvPr>
          <p:cNvSpPr txBox="1"/>
          <p:nvPr/>
        </p:nvSpPr>
        <p:spPr>
          <a:xfrm>
            <a:off x="211442" y="2716311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" pitchFamily="2" charset="0"/>
              </a:rPr>
              <a:t>A</a:t>
            </a:r>
            <a:r>
              <a:rPr lang="en-JP" sz="1400">
                <a:solidFill>
                  <a:schemeClr val="bg1"/>
                </a:solidFill>
                <a:latin typeface="Times" pitchFamily="2" charset="0"/>
              </a:rPr>
              <a:t>im 2</a:t>
            </a:r>
          </a:p>
        </p:txBody>
      </p:sp>
    </p:spTree>
    <p:extLst>
      <p:ext uri="{BB962C8B-B14F-4D97-AF65-F5344CB8AC3E}">
        <p14:creationId xmlns:p14="http://schemas.microsoft.com/office/powerpoint/2010/main" val="167172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  <p:bldP spid="16" grpId="0" animBg="1"/>
      <p:bldP spid="17" grpId="0" animBg="1"/>
      <p:bldP spid="18" grpId="0"/>
      <p:bldP spid="19" grpId="0" animBg="1"/>
      <p:bldP spid="22" grpId="0"/>
      <p:bldP spid="23" grpId="0" animBg="1"/>
      <p:bldP spid="26" grpId="0" animBg="1"/>
      <p:bldP spid="3" grpId="0"/>
      <p:bldP spid="14" grpId="0"/>
      <p:bldP spid="29" grpId="0" animBg="1"/>
      <p:bldP spid="21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69714FA-9D1A-CC45-B0AB-2C50B160D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7" y="1167321"/>
            <a:ext cx="8949285" cy="41925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4D9E4B-8C13-8342-9DC1-A966D5640C0A}"/>
              </a:ext>
            </a:extLst>
          </p:cNvPr>
          <p:cNvSpPr txBox="1"/>
          <p:nvPr/>
        </p:nvSpPr>
        <p:spPr>
          <a:xfrm>
            <a:off x="6158736" y="5857151"/>
            <a:ext cx="2985264" cy="6771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Times" pitchFamily="2" charset="0"/>
              </a:rPr>
              <a:t>Coral conservation</a:t>
            </a:r>
          </a:p>
          <a:p>
            <a:pPr algn="ctr"/>
            <a:r>
              <a:rPr lang="en-US" sz="1900" dirty="0">
                <a:solidFill>
                  <a:schemeClr val="bg1"/>
                </a:solidFill>
                <a:latin typeface="Times" pitchFamily="2" charset="0"/>
              </a:rPr>
              <a:t>General evolutionary theory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Summary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260743-B8D1-2140-B624-DB756D9D6256}"/>
              </a:ext>
            </a:extLst>
          </p:cNvPr>
          <p:cNvSpPr txBox="1"/>
          <p:nvPr/>
        </p:nvSpPr>
        <p:spPr>
          <a:xfrm>
            <a:off x="-13460" y="5354618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  <a:latin typeface="Times" pitchFamily="2" charset="0"/>
              </a:rPr>
              <a:t>Significance</a:t>
            </a:r>
            <a:r>
              <a:rPr lang="en-US" sz="2000" b="1" dirty="0">
                <a:solidFill>
                  <a:schemeClr val="bg1"/>
                </a:solidFill>
                <a:latin typeface="Times" pitchFamily="2" charset="0"/>
              </a:rPr>
              <a:t>:</a:t>
            </a:r>
            <a:endParaRPr lang="en-JP" sz="2000" b="1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DBD3B-DAAB-034F-AE69-33137B8B86C3}"/>
              </a:ext>
            </a:extLst>
          </p:cNvPr>
          <p:cNvSpPr txBox="1"/>
          <p:nvPr/>
        </p:nvSpPr>
        <p:spPr>
          <a:xfrm>
            <a:off x="-13460" y="5749429"/>
            <a:ext cx="6102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1. comprehensive understanding of </a:t>
            </a:r>
            <a:r>
              <a:rPr lang="en-US" i="1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Acropora</a:t>
            </a:r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 genomic diversity</a:t>
            </a:r>
            <a:endParaRPr lang="en-US" dirty="0"/>
          </a:p>
          <a:p>
            <a:pPr lvl="0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2. revealing the origins and diversification of </a:t>
            </a:r>
            <a:r>
              <a:rPr lang="en-US" i="1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Acropora</a:t>
            </a:r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lang="en-US" dirty="0"/>
          </a:p>
          <a:p>
            <a:pPr lvl="0"/>
            <a:r>
              <a:rPr lang="en-US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3. understanding the genetic basis in association with adaptation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D86BB9-2BD1-0E4B-AEC8-5724F0C9A279}"/>
              </a:ext>
            </a:extLst>
          </p:cNvPr>
          <p:cNvSpPr txBox="1"/>
          <p:nvPr/>
        </p:nvSpPr>
        <p:spPr>
          <a:xfrm>
            <a:off x="1534748" y="1774131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>
                <a:solidFill>
                  <a:srgbClr val="FF0000"/>
                </a:solidFill>
                <a:latin typeface="Times" pitchFamily="2" charset="0"/>
              </a:rPr>
              <a:t>Aim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07045-0CF2-534C-9508-78CCBEA0F98D}"/>
              </a:ext>
            </a:extLst>
          </p:cNvPr>
          <p:cNvSpPr txBox="1"/>
          <p:nvPr/>
        </p:nvSpPr>
        <p:spPr>
          <a:xfrm>
            <a:off x="6594556" y="1849908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>
                <a:solidFill>
                  <a:srgbClr val="FF0000"/>
                </a:solidFill>
                <a:latin typeface="Times" pitchFamily="2" charset="0"/>
              </a:rPr>
              <a:t>Aim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B487B-3414-E347-8715-8CD9DD34745C}"/>
              </a:ext>
            </a:extLst>
          </p:cNvPr>
          <p:cNvSpPr txBox="1"/>
          <p:nvPr/>
        </p:nvSpPr>
        <p:spPr>
          <a:xfrm>
            <a:off x="97357" y="3701487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>
                <a:solidFill>
                  <a:srgbClr val="FF0000"/>
                </a:solidFill>
                <a:latin typeface="Times" pitchFamily="2" charset="0"/>
              </a:rPr>
              <a:t>Aim 3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097F0DBF-7465-5D4E-9782-8506F4FE156A}"/>
              </a:ext>
            </a:extLst>
          </p:cNvPr>
          <p:cNvSpPr/>
          <p:nvPr/>
        </p:nvSpPr>
        <p:spPr>
          <a:xfrm rot="16200000">
            <a:off x="5856765" y="6022549"/>
            <a:ext cx="226852" cy="3770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3601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7F1202-E8FC-2F4C-A83C-F6A78A07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Long-term goal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75462-E829-5A4C-A37B-A57EA8F326CE}"/>
              </a:ext>
            </a:extLst>
          </p:cNvPr>
          <p:cNvSpPr txBox="1"/>
          <p:nvPr/>
        </p:nvSpPr>
        <p:spPr>
          <a:xfrm>
            <a:off x="36367" y="5657744"/>
            <a:ext cx="9071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" pitchFamily="2" charset="0"/>
              </a:rPr>
              <a:t>identify and functionally characterize</a:t>
            </a:r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the effects of SVs, introgression, ILS, ecological factors, and selection </a:t>
            </a:r>
            <a:r>
              <a:rPr lang="en-US" sz="2000" u="sng" dirty="0">
                <a:solidFill>
                  <a:schemeClr val="bg1"/>
                </a:solidFill>
                <a:latin typeface="Times" pitchFamily="2" charset="0"/>
              </a:rPr>
              <a:t>with long-read technologies</a:t>
            </a: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 in speciation, adaptation, and diversification of reef-building corals and primates. </a:t>
            </a:r>
            <a:endParaRPr lang="en-JP" sz="2000" dirty="0">
              <a:solidFill>
                <a:schemeClr val="bg1"/>
              </a:solidFill>
              <a:latin typeface="Times" pitchFamily="2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0A2D0A-81A9-9148-9EF6-BCAC2A208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49" y="1051213"/>
            <a:ext cx="7556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72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3097" y="4755867"/>
            <a:ext cx="41364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idot"/>
                <a:cs typeface="Didot"/>
              </a:rPr>
              <a:t>Thank you!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539" t="14972" r="25687" b="21412"/>
          <a:stretch/>
        </p:blipFill>
        <p:spPr>
          <a:xfrm>
            <a:off x="658193" y="713842"/>
            <a:ext cx="5191374" cy="3754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668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361380" y="6091486"/>
            <a:ext cx="8426872" cy="7665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 defTabSz="939025"/>
            <a:endParaRPr kumimoji="0" lang="en-US" sz="2264" dirty="0">
              <a:solidFill>
                <a:schemeClr val="bg1"/>
              </a:solidFill>
              <a:latin typeface="Arial" panose="020B06040202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0672" y="1428671"/>
            <a:ext cx="7846227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FFFFFF"/>
                </a:solidFill>
                <a:latin typeface="Myriad Pro"/>
                <a:cs typeface="Myriad Pro"/>
              </a:rPr>
              <a:t>Education:</a:t>
            </a:r>
            <a:endParaRPr lang="en-US" sz="20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FFFFFF"/>
                </a:solidFill>
                <a:latin typeface="Myriad Pro"/>
                <a:cs typeface="Myriad Pro"/>
              </a:rPr>
              <a:t>Okinawa Institute of Science and Technology Graduate University	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	Ph.D.,</a:t>
            </a:r>
            <a:r>
              <a:rPr lang="en-US" sz="1600" b="1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Evolutionary Genomics						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		(Advisors: </a:t>
            </a:r>
            <a:r>
              <a:rPr lang="en-US" sz="1600" u="sng" dirty="0">
                <a:solidFill>
                  <a:srgbClr val="558ED5"/>
                </a:solidFill>
                <a:latin typeface="Myriad Pro"/>
                <a:cs typeface="Myriad Pro"/>
              </a:rPr>
              <a:t>Dr. Noriyuki Satoh</a:t>
            </a:r>
            <a:r>
              <a:rPr lang="en-US" sz="1600" dirty="0">
                <a:solidFill>
                  <a:srgbClr val="558ED5"/>
                </a:solidFill>
                <a:latin typeface="Myriad Pro"/>
                <a:cs typeface="Myriad Pro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and </a:t>
            </a:r>
            <a:r>
              <a:rPr lang="en-US" sz="16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Dr. Evan Economo</a:t>
            </a: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)</a:t>
            </a:r>
            <a:r>
              <a:rPr lang="en-US" sz="1600" b="1" dirty="0">
                <a:solidFill>
                  <a:srgbClr val="FFFFFF"/>
                </a:solidFill>
                <a:latin typeface="Myriad Pro"/>
                <a:cs typeface="Myriad Pro"/>
              </a:rPr>
              <a:t>	</a:t>
            </a:r>
            <a:endParaRPr lang="en-US" sz="16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FFFFFF"/>
                </a:solidFill>
                <a:latin typeface="Myriad Pro"/>
                <a:cs typeface="Myriad Pro"/>
              </a:rPr>
              <a:t>Nanjing University</a:t>
            </a:r>
            <a:endParaRPr lang="en-US" sz="1600" i="1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	B.Sc.	, Life Sciences		  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FFFFFF"/>
                </a:solidFill>
                <a:latin typeface="Myriad Pro"/>
                <a:cs typeface="Myriad Pro"/>
              </a:rPr>
              <a:t>Professional Experience:</a:t>
            </a:r>
            <a:endParaRPr lang="en-US" sz="20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FFFFFF"/>
                </a:solidFill>
                <a:latin typeface="Myriad Pro"/>
                <a:cs typeface="Myriad Pro"/>
              </a:rPr>
              <a:t>University of Washington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	Postdoctoral Fellow (Advisor: </a:t>
            </a:r>
            <a:r>
              <a:rPr lang="en-US" sz="1600" u="sng" dirty="0">
                <a:solidFill>
                  <a:srgbClr val="558ED5"/>
                </a:solidFill>
                <a:latin typeface="Myriad Pro"/>
                <a:cs typeface="Myriad Pro"/>
              </a:rPr>
              <a:t>Dr. Evan Eichler</a:t>
            </a: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FFFFFF"/>
                </a:solidFill>
                <a:latin typeface="Myriad Pro"/>
                <a:cs typeface="Myriad Pro"/>
              </a:rPr>
              <a:t>Princeton University											</a:t>
            </a:r>
            <a:endParaRPr lang="en-US" sz="16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	Visiting student (Advisor: </a:t>
            </a:r>
            <a:r>
              <a:rPr lang="en-US" sz="1600" u="sng" dirty="0">
                <a:solidFill>
                  <a:srgbClr val="558ED5"/>
                </a:solidFill>
                <a:latin typeface="Myriad Pro"/>
                <a:cs typeface="Myriad Pro"/>
              </a:rPr>
              <a:t>Dr. Ricardo Mallarino</a:t>
            </a: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FFFFFF"/>
                </a:solidFill>
                <a:latin typeface="Myriad Pro"/>
                <a:cs typeface="Myriad Pro"/>
              </a:rPr>
              <a:t>Hong Kong University of Science and Technology			</a:t>
            </a:r>
            <a:endParaRPr lang="en-US" sz="16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	Visiting student (Advisor: </a:t>
            </a:r>
            <a:r>
              <a:rPr lang="en-US" sz="1600" u="sng" dirty="0">
                <a:solidFill>
                  <a:srgbClr val="558ED5"/>
                </a:solidFill>
                <a:latin typeface="Myriad Pro"/>
                <a:cs typeface="Myriad Pro"/>
              </a:rPr>
              <a:t>Dr. Mingjie Zhang</a:t>
            </a: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)</a:t>
            </a:r>
            <a:r>
              <a:rPr lang="en-US" sz="1600" b="1" dirty="0">
                <a:solidFill>
                  <a:srgbClr val="FFFFFF"/>
                </a:solidFill>
                <a:latin typeface="Myriad Pro"/>
                <a:cs typeface="Myriad Pro"/>
              </a:rPr>
              <a:t>	</a:t>
            </a:r>
            <a:endParaRPr lang="en-US" sz="16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9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/>
                <a:cs typeface="Didot"/>
              </a:rPr>
              <a:t>Self-introduction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85" y="6165353"/>
            <a:ext cx="493707" cy="618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402" y="6150742"/>
            <a:ext cx="1042697" cy="6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72" y="6150742"/>
            <a:ext cx="508567" cy="6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265" y="6150742"/>
            <a:ext cx="421464" cy="6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12" y="6150742"/>
            <a:ext cx="962376" cy="64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971800" y="1428671"/>
            <a:ext cx="223019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US" sz="2000" i="1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rgbClr val="FFFFFF"/>
                </a:solidFill>
                <a:latin typeface="Myriad Pro"/>
                <a:cs typeface="Myriad Pro"/>
              </a:rPr>
              <a:t>Japan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Sep 2014 - Apr 2019</a:t>
            </a:r>
          </a:p>
          <a:p>
            <a:pPr>
              <a:spcAft>
                <a:spcPts val="600"/>
              </a:spcAft>
            </a:pPr>
            <a:endParaRPr lang="en-US" sz="1600" b="1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rgbClr val="FFFFFF"/>
                </a:solidFill>
                <a:latin typeface="Myriad Pro"/>
                <a:cs typeface="Myriad Pro"/>
              </a:rPr>
              <a:t>China</a:t>
            </a:r>
            <a:endParaRPr lang="en-US" sz="16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Sep 2010 - Jun 2014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rgbClr val="FFFFFF"/>
                </a:solidFill>
                <a:latin typeface="Myriad Pro"/>
                <a:cs typeface="Myriad Pro"/>
              </a:rPr>
              <a:t>Seattle, USA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June 2019 </a:t>
            </a:r>
            <a:r>
              <a:rPr lang="mr-IN" sz="1600" dirty="0">
                <a:solidFill>
                  <a:srgbClr val="FFFFFF"/>
                </a:solidFill>
                <a:latin typeface="Myriad Pro"/>
                <a:cs typeface="Myriad Pro"/>
              </a:rPr>
              <a:t>–</a:t>
            </a: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 Present</a:t>
            </a: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rgbClr val="FFFFFF"/>
                </a:solidFill>
                <a:latin typeface="Myriad Pro"/>
                <a:cs typeface="Myriad Pro"/>
              </a:rPr>
              <a:t>Princeton, USA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May 2018 - Oct 2018</a:t>
            </a: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rgbClr val="FFFFFF"/>
                </a:solidFill>
                <a:latin typeface="Myriad Pro"/>
                <a:cs typeface="Myriad Pro"/>
              </a:rPr>
              <a:t>Hongkong, China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Myriad Pro"/>
                <a:cs typeface="Myriad Pro"/>
              </a:rPr>
              <a:t>Oct 2013 - Mar 2014</a:t>
            </a:r>
          </a:p>
        </p:txBody>
      </p:sp>
    </p:spTree>
    <p:extLst>
      <p:ext uri="{BB962C8B-B14F-4D97-AF65-F5344CB8AC3E}">
        <p14:creationId xmlns:p14="http://schemas.microsoft.com/office/powerpoint/2010/main" val="1741320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A523D95-AF0F-1044-AFEB-3E739C909819}"/>
              </a:ext>
            </a:extLst>
          </p:cNvPr>
          <p:cNvSpPr txBox="1"/>
          <p:nvPr/>
        </p:nvSpPr>
        <p:spPr>
          <a:xfrm>
            <a:off x="4560649" y="354441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shaped in genome architecture 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F1202-E8FC-2F4C-A83C-F6A78A07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The importance of structure variation and introgression in evolution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0A2D0A-81A9-9148-9EF6-BCAC2A2081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43840"/>
          <a:stretch/>
        </p:blipFill>
        <p:spPr>
          <a:xfrm>
            <a:off x="793750" y="1151425"/>
            <a:ext cx="7556500" cy="2460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760112-91E3-424C-844B-77D8C8F45FC1}"/>
              </a:ext>
            </a:extLst>
          </p:cNvPr>
          <p:cNvSpPr txBox="1"/>
          <p:nvPr/>
        </p:nvSpPr>
        <p:spPr>
          <a:xfrm>
            <a:off x="5614502" y="6665671"/>
            <a:ext cx="36327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Fiddes, I. T., et.al, Cell. Edelman, Nathaniel B., et al. Science (2019)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D6A93D8-E33E-AB4F-9874-5C1E32F28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24"/>
          <a:stretch/>
        </p:blipFill>
        <p:spPr bwMode="auto">
          <a:xfrm>
            <a:off x="5151273" y="4425509"/>
            <a:ext cx="2751747" cy="229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A0A52F-DA27-8F46-81E5-6FE870219B32}"/>
              </a:ext>
            </a:extLst>
          </p:cNvPr>
          <p:cNvSpPr txBox="1"/>
          <p:nvPr/>
        </p:nvSpPr>
        <p:spPr>
          <a:xfrm>
            <a:off x="5279777" y="4115542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i="1" dirty="0">
                <a:solidFill>
                  <a:schemeClr val="bg1"/>
                </a:solidFill>
                <a:latin typeface="Times" pitchFamily="2" charset="0"/>
              </a:rPr>
              <a:t>Adaptive introgression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2B263-1B90-794D-81D0-D8875CDCA6F0}"/>
              </a:ext>
            </a:extLst>
          </p:cNvPr>
          <p:cNvSpPr txBox="1"/>
          <p:nvPr/>
        </p:nvSpPr>
        <p:spPr>
          <a:xfrm>
            <a:off x="1718489" y="4535370"/>
            <a:ext cx="1437973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JP">
                <a:solidFill>
                  <a:schemeClr val="bg1"/>
                </a:solidFill>
                <a:latin typeface="Times" pitchFamily="2" charset="0"/>
              </a:rPr>
              <a:t>SV</a:t>
            </a:r>
          </a:p>
          <a:p>
            <a:pPr algn="ctr"/>
            <a:r>
              <a:rPr lang="en-JP">
                <a:solidFill>
                  <a:schemeClr val="bg1"/>
                </a:solidFill>
                <a:latin typeface="Times" pitchFamily="2" charset="0"/>
              </a:rPr>
              <a:t>Introgression </a:t>
            </a:r>
            <a:r>
              <a:rPr lang="en-JP">
                <a:solidFill>
                  <a:schemeClr val="bg1"/>
                </a:solidFill>
                <a:latin typeface="Times" pitchFamily="2" charset="0"/>
                <a:sym typeface="Wingdings" pitchFamily="2" charset="2"/>
              </a:rPr>
              <a:t> 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6EED3F-3320-0943-A046-4CCA94957B60}"/>
              </a:ext>
            </a:extLst>
          </p:cNvPr>
          <p:cNvSpPr txBox="1"/>
          <p:nvPr/>
        </p:nvSpPr>
        <p:spPr>
          <a:xfrm>
            <a:off x="3393968" y="4535370"/>
            <a:ext cx="4779737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not adequately investigated </a:t>
            </a:r>
            <a:r>
              <a:rPr lang="en-JP" dirty="0">
                <a:solidFill>
                  <a:schemeClr val="bg1"/>
                </a:solidFill>
                <a:latin typeface="Times" pitchFamily="2" charset="0"/>
              </a:rPr>
              <a:t>in non-model </a:t>
            </a:r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organisms </a:t>
            </a:r>
            <a:r>
              <a:rPr lang="en-JP" dirty="0">
                <a:solidFill>
                  <a:schemeClr val="bg1"/>
                </a:solidFill>
                <a:latin typeface="Times" pitchFamily="2" charset="0"/>
              </a:rPr>
              <a:t>because of short-read </a:t>
            </a:r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technologies</a:t>
            </a:r>
            <a:endParaRPr lang="en-JP" dirty="0">
              <a:solidFill>
                <a:schemeClr val="bg1"/>
              </a:solidFill>
              <a:latin typeface="Times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8768E4-721A-BB49-8C7E-383C0D427FA7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3156462" y="4858536"/>
            <a:ext cx="2375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C353492-68B4-174F-87B0-A43B2E1B3F93}"/>
              </a:ext>
            </a:extLst>
          </p:cNvPr>
          <p:cNvSpPr/>
          <p:nvPr/>
        </p:nvSpPr>
        <p:spPr>
          <a:xfrm>
            <a:off x="3570513" y="1033669"/>
            <a:ext cx="4779737" cy="3081873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310E5-4BB8-C542-9B5C-E64BCD9710B9}"/>
              </a:ext>
            </a:extLst>
          </p:cNvPr>
          <p:cNvSpPr txBox="1"/>
          <p:nvPr/>
        </p:nvSpPr>
        <p:spPr>
          <a:xfrm>
            <a:off x="1041970" y="3544410"/>
            <a:ext cx="238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diverse patterns across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organism groups</a:t>
            </a:r>
            <a:endParaRPr lang="en-JP" dirty="0">
              <a:solidFill>
                <a:schemeClr val="bg1"/>
              </a:solidFill>
              <a:latin typeface="Times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00D378-BE94-DA4A-8B51-03238FB2B86A}"/>
              </a:ext>
            </a:extLst>
          </p:cNvPr>
          <p:cNvGrpSpPr/>
          <p:nvPr/>
        </p:nvGrpSpPr>
        <p:grpSpPr>
          <a:xfrm>
            <a:off x="1165673" y="4409643"/>
            <a:ext cx="1319984" cy="2448357"/>
            <a:chOff x="5873513" y="1700408"/>
            <a:chExt cx="1875986" cy="34796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8620BD4-B0C6-3740-968E-D524C2EE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3513" y="1700408"/>
              <a:ext cx="1875986" cy="347965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11CAD-A40D-1544-9F4D-849D0B073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102" t="7429" r="13814" b="87852"/>
            <a:stretch/>
          </p:blipFill>
          <p:spPr>
            <a:xfrm>
              <a:off x="6652486" y="1980963"/>
              <a:ext cx="376776" cy="16419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CA3D1EB-5BB9-4744-8A77-A9F477E25102}"/>
              </a:ext>
            </a:extLst>
          </p:cNvPr>
          <p:cNvSpPr txBox="1"/>
          <p:nvPr/>
        </p:nvSpPr>
        <p:spPr>
          <a:xfrm>
            <a:off x="-69662" y="5172156"/>
            <a:ext cx="1319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Times Bold"/>
                <a:cs typeface="Times Bold"/>
              </a:rPr>
              <a:t>Human 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Times Bold"/>
                <a:cs typeface="Times Bold"/>
              </a:rPr>
              <a:t>specific 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Times Bold"/>
                <a:cs typeface="Times Bold"/>
              </a:rPr>
              <a:t>duplication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02D628-467C-4F43-A433-54BE4D9AE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0696" y="4607048"/>
            <a:ext cx="906125" cy="21704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20BD75-2E63-5B4E-BB1C-9B5D57D80944}"/>
              </a:ext>
            </a:extLst>
          </p:cNvPr>
          <p:cNvSpPr txBox="1"/>
          <p:nvPr/>
        </p:nvSpPr>
        <p:spPr>
          <a:xfrm>
            <a:off x="466362" y="4115542"/>
            <a:ext cx="346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" pitchFamily="2" charset="0"/>
              </a:rPr>
              <a:t>D</a:t>
            </a:r>
            <a:r>
              <a:rPr lang="en-JP" i="1">
                <a:solidFill>
                  <a:schemeClr val="bg1"/>
                </a:solidFill>
                <a:latin typeface="Times" pitchFamily="2" charset="0"/>
              </a:rPr>
              <a:t>uplication affects brain evolution</a:t>
            </a:r>
          </a:p>
        </p:txBody>
      </p:sp>
    </p:spTree>
    <p:extLst>
      <p:ext uri="{BB962C8B-B14F-4D97-AF65-F5344CB8AC3E}">
        <p14:creationId xmlns:p14="http://schemas.microsoft.com/office/powerpoint/2010/main" val="93881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 animBg="1"/>
      <p:bldP spid="11" grpId="0" animBg="1"/>
      <p:bldP spid="18" grpId="0" animBg="1"/>
      <p:bldP spid="21" grpId="0"/>
      <p:bldP spid="21" grpId="1"/>
      <p:bldP spid="23" grpId="0"/>
      <p:bldP spid="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DB52AF0-55E8-C34A-B6D4-083004838CAF}"/>
              </a:ext>
            </a:extLst>
          </p:cNvPr>
          <p:cNvSpPr/>
          <p:nvPr/>
        </p:nvSpPr>
        <p:spPr bwMode="auto">
          <a:xfrm>
            <a:off x="170571" y="1135666"/>
            <a:ext cx="4401427" cy="543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 defTabSz="939025"/>
            <a:endParaRPr kumimoji="0" lang="en-US" sz="2264" dirty="0">
              <a:solidFill>
                <a:schemeClr val="bg1"/>
              </a:solidFill>
              <a:latin typeface="Arial" panose="020B06040202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The merit of long read technologies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1D196-2A02-AA48-87C9-654DDD1CB66F}"/>
              </a:ext>
            </a:extLst>
          </p:cNvPr>
          <p:cNvSpPr txBox="1"/>
          <p:nvPr/>
        </p:nvSpPr>
        <p:spPr>
          <a:xfrm>
            <a:off x="5843452" y="6665954"/>
            <a:ext cx="3732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Zhao, X.,el al.. AJHG (2021).; Kronenberg, et al. Science (2018).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AD48F5E-2F95-7641-A2F3-4E244D08E3D8}"/>
              </a:ext>
            </a:extLst>
          </p:cNvPr>
          <p:cNvSpPr txBox="1"/>
          <p:nvPr/>
        </p:nvSpPr>
        <p:spPr>
          <a:xfrm>
            <a:off x="962489" y="1378297"/>
            <a:ext cx="304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Bold"/>
                <a:cs typeface="Times Bold"/>
              </a:rPr>
              <a:t>More continuous genomes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C20ED-EF6F-914F-939C-E49B16C9E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1" r="27865" b="65943"/>
          <a:stretch/>
        </p:blipFill>
        <p:spPr>
          <a:xfrm>
            <a:off x="279688" y="1987652"/>
            <a:ext cx="4149033" cy="1484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06D39C-715C-D447-9513-E21F6DEA3201}"/>
              </a:ext>
            </a:extLst>
          </p:cNvPr>
          <p:cNvSpPr txBox="1"/>
          <p:nvPr/>
        </p:nvSpPr>
        <p:spPr>
          <a:xfrm>
            <a:off x="869996" y="3698373"/>
            <a:ext cx="3226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Bold"/>
                <a:cs typeface="Times Bold"/>
              </a:rPr>
              <a:t>The greater number of  SVs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D2A9B2-A528-9943-BD03-A801D5DFB169}"/>
              </a:ext>
            </a:extLst>
          </p:cNvPr>
          <p:cNvSpPr/>
          <p:nvPr/>
        </p:nvSpPr>
        <p:spPr>
          <a:xfrm>
            <a:off x="2052084" y="6225051"/>
            <a:ext cx="959254" cy="8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E189EC-E638-214F-AAB7-40BE00341CF0}"/>
              </a:ext>
            </a:extLst>
          </p:cNvPr>
          <p:cNvSpPr/>
          <p:nvPr/>
        </p:nvSpPr>
        <p:spPr>
          <a:xfrm rot="5400000">
            <a:off x="699483" y="4896096"/>
            <a:ext cx="959254" cy="8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7" name="Picture 6" descr="Chart, treemap chart&#10;&#10;Description automatically generated">
            <a:extLst>
              <a:ext uri="{FF2B5EF4-FFF2-40B4-BE49-F238E27FC236}">
                <a16:creationId xmlns:a16="http://schemas.microsoft.com/office/drawing/2014/main" id="{4D0DEEF0-4DB3-3849-AA9C-5610ECC19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" r="42068" b="69691"/>
          <a:stretch/>
        </p:blipFill>
        <p:spPr>
          <a:xfrm>
            <a:off x="543899" y="4174764"/>
            <a:ext cx="3742825" cy="193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A37F59-2122-2B44-9F8B-04C3FFAE712C}"/>
              </a:ext>
            </a:extLst>
          </p:cNvPr>
          <p:cNvSpPr txBox="1"/>
          <p:nvPr/>
        </p:nvSpPr>
        <p:spPr>
          <a:xfrm>
            <a:off x="563530" y="6113693"/>
            <a:ext cx="3754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Bold"/>
                <a:cs typeface="Times Bold"/>
              </a:rPr>
              <a:t>~ 70% SVs were missed in short-read datasets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FEF646-25F5-AC4D-AF49-4060D35F40A5}"/>
              </a:ext>
            </a:extLst>
          </p:cNvPr>
          <p:cNvSpPr txBox="1"/>
          <p:nvPr/>
        </p:nvSpPr>
        <p:spPr>
          <a:xfrm>
            <a:off x="4660052" y="3685805"/>
            <a:ext cx="4260939" cy="707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better understand SVs and introgression in genome evolution</a:t>
            </a:r>
            <a:endParaRPr lang="en-JP" sz="2000" dirty="0">
              <a:solidFill>
                <a:schemeClr val="bg1"/>
              </a:solidFill>
              <a:latin typeface="Times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4AB5DA-4177-CE45-A13F-FFCFCBC2DC84}"/>
              </a:ext>
            </a:extLst>
          </p:cNvPr>
          <p:cNvCxnSpPr>
            <a:cxnSpLocks/>
          </p:cNvCxnSpPr>
          <p:nvPr/>
        </p:nvCxnSpPr>
        <p:spPr>
          <a:xfrm>
            <a:off x="6790521" y="2923721"/>
            <a:ext cx="0" cy="66906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9A6D824-AD7A-BC4B-BE9D-F61CCE1BA397}"/>
              </a:ext>
            </a:extLst>
          </p:cNvPr>
          <p:cNvSpPr txBox="1"/>
          <p:nvPr/>
        </p:nvSpPr>
        <p:spPr>
          <a:xfrm>
            <a:off x="5856597" y="2092724"/>
            <a:ext cx="1867848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PacBio HiFi</a:t>
            </a:r>
          </a:p>
          <a:p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Oxford ONT</a:t>
            </a:r>
            <a:endParaRPr lang="en-JP" sz="2400" dirty="0">
              <a:solidFill>
                <a:schemeClr val="bg1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0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7F1202-E8FC-2F4C-A83C-F6A78A07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Research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75462-E829-5A4C-A37B-A57EA8F326CE}"/>
              </a:ext>
            </a:extLst>
          </p:cNvPr>
          <p:cNvSpPr txBox="1"/>
          <p:nvPr/>
        </p:nvSpPr>
        <p:spPr>
          <a:xfrm>
            <a:off x="120643" y="5534561"/>
            <a:ext cx="8902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(1). What is genome landscape of SVs and introgressed loci?</a:t>
            </a:r>
          </a:p>
          <a:p>
            <a:endParaRPr lang="en-US" sz="2000" dirty="0">
              <a:solidFill>
                <a:schemeClr val="bg1"/>
              </a:solidFill>
              <a:latin typeface="Times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(2). How do SVs and introgressed loci driven by natural selection lead to adaptation, speciation, and divergence?</a:t>
            </a:r>
            <a:endParaRPr lang="en-JP" sz="2000" dirty="0">
              <a:solidFill>
                <a:schemeClr val="bg1"/>
              </a:solidFill>
              <a:latin typeface="Times" pitchFamily="2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0A2D0A-81A9-9148-9EF6-BCAC2A208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49" y="1051213"/>
            <a:ext cx="7556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00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DB52AF0-55E8-C34A-B6D4-083004838CAF}"/>
              </a:ext>
            </a:extLst>
          </p:cNvPr>
          <p:cNvSpPr/>
          <p:nvPr/>
        </p:nvSpPr>
        <p:spPr bwMode="auto">
          <a:xfrm>
            <a:off x="170571" y="981777"/>
            <a:ext cx="8768377" cy="56981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 defTabSz="939025"/>
            <a:endParaRPr kumimoji="0" lang="en-US" sz="2264" dirty="0">
              <a:solidFill>
                <a:schemeClr val="bg1"/>
              </a:solidFill>
              <a:latin typeface="Arial" panose="020B06040202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Coral reefs: a good model system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D2A9B2-A528-9943-BD03-A801D5DFB169}"/>
              </a:ext>
            </a:extLst>
          </p:cNvPr>
          <p:cNvSpPr/>
          <p:nvPr/>
        </p:nvSpPr>
        <p:spPr>
          <a:xfrm>
            <a:off x="2052084" y="6225051"/>
            <a:ext cx="959254" cy="8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E189EC-E638-214F-AAB7-40BE00341CF0}"/>
              </a:ext>
            </a:extLst>
          </p:cNvPr>
          <p:cNvSpPr/>
          <p:nvPr/>
        </p:nvSpPr>
        <p:spPr>
          <a:xfrm rot="5400000">
            <a:off x="699483" y="4896096"/>
            <a:ext cx="959254" cy="85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93FFF-ED1A-2749-935C-EFFB2E50C9C2}"/>
              </a:ext>
            </a:extLst>
          </p:cNvPr>
          <p:cNvSpPr txBox="1"/>
          <p:nvPr/>
        </p:nvSpPr>
        <p:spPr>
          <a:xfrm>
            <a:off x="4898423" y="6645065"/>
            <a:ext cx="42819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/>
                <a:cs typeface="Times New Roman"/>
              </a:rPr>
              <a:t>Dubinsky, Zvy, and Noga Stambler. Springer Science &amp; Business Media, 2010.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5BE20C-CD1C-964B-9D6C-E4E30F43F11E}"/>
              </a:ext>
            </a:extLst>
          </p:cNvPr>
          <p:cNvSpPr txBox="1"/>
          <p:nvPr/>
        </p:nvSpPr>
        <p:spPr>
          <a:xfrm>
            <a:off x="4292795" y="6059409"/>
            <a:ext cx="425225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duplication and introgression in </a:t>
            </a:r>
            <a:r>
              <a:rPr lang="en-US" i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Acropora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25AF1A-83CA-6441-B4E2-88D378FB1649}"/>
              </a:ext>
            </a:extLst>
          </p:cNvPr>
          <p:cNvSpPr txBox="1"/>
          <p:nvPr/>
        </p:nvSpPr>
        <p:spPr>
          <a:xfrm>
            <a:off x="275520" y="3767878"/>
            <a:ext cx="35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supporting ~30% marine organisms</a:t>
            </a:r>
            <a:endParaRPr lang="en-US" dirty="0"/>
          </a:p>
          <a:p>
            <a:pPr lvl="0"/>
            <a:r>
              <a:rPr lang="en-US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diversity is dramatically declining</a:t>
            </a:r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68336F6-4458-4B42-AF07-50D41BE0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1" y="918461"/>
            <a:ext cx="3489051" cy="2894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B895EAD-9BA9-A342-9B64-599EDFC5819C}"/>
              </a:ext>
            </a:extLst>
          </p:cNvPr>
          <p:cNvSpPr/>
          <p:nvPr/>
        </p:nvSpPr>
        <p:spPr>
          <a:xfrm>
            <a:off x="5828164" y="3103736"/>
            <a:ext cx="33522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Diversified &amp; Dominant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0FA7E2-A41F-5648-8A2E-4AB2DC530401}"/>
              </a:ext>
            </a:extLst>
          </p:cNvPr>
          <p:cNvSpPr txBox="1"/>
          <p:nvPr/>
        </p:nvSpPr>
        <p:spPr>
          <a:xfrm>
            <a:off x="4752477" y="1044453"/>
            <a:ext cx="348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" pitchFamily="2" charset="0"/>
                <a:cs typeface="Times New Roman"/>
              </a:rPr>
              <a:t>Acropora </a:t>
            </a:r>
            <a:r>
              <a:rPr lang="en-US" sz="2400" b="1" dirty="0">
                <a:latin typeface="Times" pitchFamily="2" charset="0"/>
                <a:cs typeface="Times New Roman"/>
              </a:rPr>
              <a:t>(~150 species)</a:t>
            </a:r>
            <a:endParaRPr lang="en-US" sz="2400" b="1" spc="50" dirty="0">
              <a:ln w="12700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" pitchFamily="2" charset="0"/>
              <a:cs typeface="Times New Roman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EC7A2D-7CED-154A-80BA-7F63C6D2D139}"/>
              </a:ext>
            </a:extLst>
          </p:cNvPr>
          <p:cNvSpPr txBox="1"/>
          <p:nvPr/>
        </p:nvSpPr>
        <p:spPr>
          <a:xfrm>
            <a:off x="3937538" y="3227222"/>
            <a:ext cx="237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b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adaptive introgression</a:t>
            </a:r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0E0413E-D426-0146-9AD6-EC2E33BF1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876" y="3608198"/>
            <a:ext cx="2032419" cy="203241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88D3648-8646-BF4F-A014-3BE7C3E6B36A}"/>
              </a:ext>
            </a:extLst>
          </p:cNvPr>
          <p:cNvSpPr txBox="1"/>
          <p:nvPr/>
        </p:nvSpPr>
        <p:spPr>
          <a:xfrm>
            <a:off x="6577437" y="3221842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b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burst of duplication 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5B8E14-07DF-604B-B1D8-2BC45DF44B64}"/>
              </a:ext>
            </a:extLst>
          </p:cNvPr>
          <p:cNvSpPr txBox="1"/>
          <p:nvPr/>
        </p:nvSpPr>
        <p:spPr>
          <a:xfrm>
            <a:off x="6963586" y="5646303"/>
            <a:ext cx="1739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Bold"/>
                <a:cs typeface="Times Bold"/>
              </a:rPr>
              <a:t>Mao et al., </a:t>
            </a:r>
            <a:r>
              <a:rPr lang="en-US" sz="1100" i="1" dirty="0">
                <a:latin typeface="Times Bold"/>
                <a:cs typeface="Times Bold"/>
              </a:rPr>
              <a:t>Iscience </a:t>
            </a:r>
            <a:r>
              <a:rPr lang="en-US" sz="1100" dirty="0">
                <a:latin typeface="Times Bold"/>
                <a:cs typeface="Times Bold"/>
              </a:rPr>
              <a:t>(2019)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E4CC252-5837-E14D-A027-8BFD8FCD3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457" y="3608198"/>
            <a:ext cx="2032419" cy="203241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C71F6775-950D-7A41-A5DA-40F05E2AFB37}"/>
              </a:ext>
            </a:extLst>
          </p:cNvPr>
          <p:cNvSpPr txBox="1"/>
          <p:nvPr/>
        </p:nvSpPr>
        <p:spPr>
          <a:xfrm>
            <a:off x="4067060" y="5648017"/>
            <a:ext cx="2249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Bold"/>
                <a:cs typeface="Times Bold"/>
              </a:rPr>
              <a:t>Mao et al., </a:t>
            </a:r>
            <a:r>
              <a:rPr lang="en-US" sz="1100" i="1" dirty="0">
                <a:latin typeface="Times Bold"/>
                <a:cs typeface="Times Bold"/>
              </a:rPr>
              <a:t>Current Biology </a:t>
            </a:r>
            <a:r>
              <a:rPr lang="en-US" sz="1100" dirty="0">
                <a:latin typeface="Times Bold"/>
                <a:cs typeface="Times Bold"/>
              </a:rPr>
              <a:t>(2018)</a:t>
            </a:r>
          </a:p>
          <a:p>
            <a:r>
              <a:rPr lang="en-US" sz="1100" dirty="0">
                <a:latin typeface="Times Bold"/>
                <a:cs typeface="Times Bold"/>
              </a:rPr>
              <a:t>Mao et al., </a:t>
            </a:r>
            <a:r>
              <a:rPr lang="en-US" sz="1100" i="1" dirty="0">
                <a:latin typeface="Times Bold"/>
                <a:cs typeface="Times Bold"/>
              </a:rPr>
              <a:t>Mol Ecol Resour </a:t>
            </a:r>
            <a:r>
              <a:rPr lang="en-US" sz="1100" dirty="0">
                <a:latin typeface="Times Bold"/>
                <a:cs typeface="Times Bold"/>
              </a:rPr>
              <a:t>(2020)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811858-7513-6A4C-BA62-E7214C397F0D}"/>
              </a:ext>
            </a:extLst>
          </p:cNvPr>
          <p:cNvGrpSpPr/>
          <p:nvPr/>
        </p:nvGrpSpPr>
        <p:grpSpPr>
          <a:xfrm>
            <a:off x="4310015" y="1613078"/>
            <a:ext cx="4041462" cy="1515179"/>
            <a:chOff x="242296" y="4652742"/>
            <a:chExt cx="3633626" cy="1239664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65DCCF1-5CF2-6B45-8725-59023ECCE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4846"/>
            <a:stretch/>
          </p:blipFill>
          <p:spPr>
            <a:xfrm>
              <a:off x="242296" y="4652742"/>
              <a:ext cx="3633626" cy="122674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B7D6DAF-23B2-BC47-9EEE-C6AB14AF1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137" t="95530"/>
            <a:stretch/>
          </p:blipFill>
          <p:spPr>
            <a:xfrm>
              <a:off x="2691256" y="5646185"/>
              <a:ext cx="1184666" cy="246221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71DF4D4-5945-1544-BC2D-48290C18AAAF}"/>
              </a:ext>
            </a:extLst>
          </p:cNvPr>
          <p:cNvSpPr txBox="1"/>
          <p:nvPr/>
        </p:nvSpPr>
        <p:spPr>
          <a:xfrm>
            <a:off x="585439" y="4430585"/>
            <a:ext cx="3403837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unsolved questions:</a:t>
            </a:r>
            <a:endParaRPr lang="en-US" dirty="0"/>
          </a:p>
          <a:p>
            <a:pPr marL="342900" lvl="0" indent="-342900">
              <a:buClr>
                <a:schemeClr val="dk1"/>
              </a:buClr>
              <a:buSzPts val="1800"/>
              <a:buFont typeface="Times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genome-wide introgressed &amp; duplicated loci?</a:t>
            </a:r>
            <a:endParaRPr lang="en-US" dirty="0"/>
          </a:p>
          <a:p>
            <a:pPr marL="342900" lvl="0" indent="-342900">
              <a:buClr>
                <a:schemeClr val="dk1"/>
              </a:buClr>
              <a:buSzPts val="1800"/>
              <a:buFont typeface="Times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adaptive introgressed &amp; duplicated loci?</a:t>
            </a:r>
            <a:endParaRPr lang="en-US" dirty="0"/>
          </a:p>
          <a:p>
            <a:pPr marL="342900" lvl="0" indent="-342900">
              <a:buClr>
                <a:schemeClr val="dk1"/>
              </a:buClr>
              <a:buSzPts val="1800"/>
              <a:buFont typeface="Times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origins and diversification of </a:t>
            </a:r>
            <a:r>
              <a:rPr lang="en-US" i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Acropora</a:t>
            </a:r>
            <a:r>
              <a:rPr lang="en-US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BB1B9F-01C0-614D-9DAC-36427DF2E638}"/>
              </a:ext>
            </a:extLst>
          </p:cNvPr>
          <p:cNvSpPr txBox="1"/>
          <p:nvPr/>
        </p:nvSpPr>
        <p:spPr>
          <a:xfrm>
            <a:off x="5412505" y="1538360"/>
            <a:ext cx="1920844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4" dirty="0">
                <a:latin typeface="Times" pitchFamily="2" charset="0"/>
                <a:cs typeface="Myriad Pro"/>
              </a:rPr>
              <a:t>fossil record map </a:t>
            </a:r>
          </a:p>
        </p:txBody>
      </p:sp>
    </p:spTree>
    <p:extLst>
      <p:ext uri="{BB962C8B-B14F-4D97-AF65-F5344CB8AC3E}">
        <p14:creationId xmlns:p14="http://schemas.microsoft.com/office/powerpoint/2010/main" val="145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2" grpId="0"/>
      <p:bldP spid="63" grpId="0"/>
      <p:bldP spid="65" grpId="0"/>
      <p:bldP spid="7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4EBCEC-45BC-4D42-A900-24F73952EE4E}"/>
              </a:ext>
            </a:extLst>
          </p:cNvPr>
          <p:cNvSpPr txBox="1"/>
          <p:nvPr/>
        </p:nvSpPr>
        <p:spPr>
          <a:xfrm>
            <a:off x="317170" y="1261665"/>
            <a:ext cx="89371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JP" sz="2400" dirty="0">
                <a:solidFill>
                  <a:schemeClr val="bg1"/>
                </a:solidFill>
                <a:latin typeface="Times" pitchFamily="2" charset="0"/>
              </a:rPr>
              <a:t>            </a:t>
            </a:r>
            <a:r>
              <a:rPr lang="en-US" sz="24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Build a telomere-to-telomere (T2T) genome assembly of </a:t>
            </a:r>
            <a:r>
              <a:rPr lang="en-US" sz="2400" i="1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Acropora </a:t>
            </a:r>
            <a:r>
              <a:rPr lang="en-US" sz="24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and investigate introgressed and duplicated loci</a:t>
            </a:r>
            <a:endParaRPr lang="en-US" sz="2400" dirty="0"/>
          </a:p>
          <a:p>
            <a:endParaRPr lang="en-JP" sz="2400" dirty="0">
              <a:solidFill>
                <a:schemeClr val="bg1"/>
              </a:solidFill>
              <a:latin typeface="Times" pitchFamily="2" charset="0"/>
            </a:endParaRPr>
          </a:p>
          <a:p>
            <a:r>
              <a:rPr lang="en-JP" sz="2400" dirty="0">
                <a:solidFill>
                  <a:schemeClr val="bg1"/>
                </a:solidFill>
                <a:latin typeface="Times" pitchFamily="2" charset="0"/>
              </a:rPr>
              <a:t>            </a:t>
            </a:r>
            <a:r>
              <a:rPr lang="en-US" sz="24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Reconstruct the phylogeographic history of </a:t>
            </a:r>
            <a:r>
              <a:rPr lang="en-US" sz="2400" i="1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Acropora </a:t>
            </a:r>
            <a:endParaRPr lang="en-JP" sz="2400" i="1" dirty="0">
              <a:solidFill>
                <a:schemeClr val="bg1"/>
              </a:solidFill>
              <a:latin typeface="Times" pitchFamily="2" charset="0"/>
            </a:endParaRPr>
          </a:p>
          <a:p>
            <a:endParaRPr lang="en-JP" sz="2400" dirty="0">
              <a:solidFill>
                <a:schemeClr val="bg1"/>
              </a:solidFill>
              <a:latin typeface="Times" pitchFamily="2" charset="0"/>
            </a:endParaRPr>
          </a:p>
          <a:p>
            <a:pPr lvl="0"/>
            <a:r>
              <a:rPr lang="en-JP" sz="2400" dirty="0">
                <a:solidFill>
                  <a:schemeClr val="bg1"/>
                </a:solidFill>
                <a:latin typeface="Times" pitchFamily="2" charset="0"/>
              </a:rPr>
              <a:t>            </a:t>
            </a:r>
            <a:r>
              <a:rPr lang="en-US" sz="24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Characterize functional genetic loci in association with adaptation to climate change</a:t>
            </a:r>
            <a:endParaRPr lang="en-US" sz="2400" dirty="0"/>
          </a:p>
          <a:p>
            <a:endParaRPr lang="en-JP" sz="2400" i="1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A five year research project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53A45-015F-D742-93F7-227D9E05DBC3}"/>
              </a:ext>
            </a:extLst>
          </p:cNvPr>
          <p:cNvSpPr txBox="1"/>
          <p:nvPr/>
        </p:nvSpPr>
        <p:spPr>
          <a:xfrm>
            <a:off x="4051684" y="5693217"/>
            <a:ext cx="4923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Potential</a:t>
            </a:r>
            <a:r>
              <a:rPr lang="en-JP" dirty="0">
                <a:solidFill>
                  <a:schemeClr val="bg1"/>
                </a:solidFill>
                <a:latin typeface="Times" pitchFamily="2" charset="0"/>
              </a:rPr>
              <a:t> Funding: </a:t>
            </a:r>
          </a:p>
          <a:p>
            <a:r>
              <a:rPr lang="en-JP" dirty="0">
                <a:solidFill>
                  <a:schemeClr val="bg1"/>
                </a:solidFill>
                <a:latin typeface="Times" pitchFamily="2" charset="0"/>
              </a:rPr>
              <a:t>(1) </a:t>
            </a:r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National Natural Science Foundation of China:</a:t>
            </a:r>
            <a:r>
              <a:rPr lang="zh-CN" altLang="en-US" dirty="0">
                <a:solidFill>
                  <a:schemeClr val="bg1"/>
                </a:solidFill>
                <a:latin typeface="Times" pitchFamily="2" charset="0"/>
              </a:rPr>
              <a:t> </a:t>
            </a:r>
            <a:endParaRPr lang="en-US" altLang="zh-CN" dirty="0">
              <a:solidFill>
                <a:schemeClr val="bg1"/>
              </a:solidFill>
              <a:latin typeface="Times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for Excellent Young Scholars</a:t>
            </a:r>
            <a:endParaRPr lang="en-JP" dirty="0">
              <a:solidFill>
                <a:schemeClr val="bg1"/>
              </a:solidFill>
              <a:latin typeface="Times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(2) Research Grants Council (RGC): GRF Grant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974EC0-7AA7-504F-AB37-97AB9A8CC99E}"/>
              </a:ext>
            </a:extLst>
          </p:cNvPr>
          <p:cNvCxnSpPr>
            <a:cxnSpLocks/>
          </p:cNvCxnSpPr>
          <p:nvPr/>
        </p:nvCxnSpPr>
        <p:spPr>
          <a:xfrm>
            <a:off x="540327" y="4966858"/>
            <a:ext cx="13508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0D3727-74A9-4340-8FAD-E801D09A1450}"/>
              </a:ext>
            </a:extLst>
          </p:cNvPr>
          <p:cNvCxnSpPr>
            <a:cxnSpLocks/>
          </p:cNvCxnSpPr>
          <p:nvPr/>
        </p:nvCxnSpPr>
        <p:spPr>
          <a:xfrm>
            <a:off x="1891145" y="4966858"/>
            <a:ext cx="13508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357E9B-314A-7A4F-BFCB-652238CBD66B}"/>
              </a:ext>
            </a:extLst>
          </p:cNvPr>
          <p:cNvCxnSpPr>
            <a:cxnSpLocks/>
          </p:cNvCxnSpPr>
          <p:nvPr/>
        </p:nvCxnSpPr>
        <p:spPr>
          <a:xfrm>
            <a:off x="3241963" y="4966858"/>
            <a:ext cx="13508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14E4E8-AEEA-1F40-B296-0B5A11979F32}"/>
              </a:ext>
            </a:extLst>
          </p:cNvPr>
          <p:cNvCxnSpPr>
            <a:cxnSpLocks/>
          </p:cNvCxnSpPr>
          <p:nvPr/>
        </p:nvCxnSpPr>
        <p:spPr>
          <a:xfrm>
            <a:off x="4592781" y="4966858"/>
            <a:ext cx="13508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D1FFAC-E912-6741-ABB8-6D5C0A4B7FD3}"/>
              </a:ext>
            </a:extLst>
          </p:cNvPr>
          <p:cNvCxnSpPr>
            <a:cxnSpLocks/>
          </p:cNvCxnSpPr>
          <p:nvPr/>
        </p:nvCxnSpPr>
        <p:spPr>
          <a:xfrm>
            <a:off x="5943599" y="4966858"/>
            <a:ext cx="13508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2E63D9-87B3-1648-B1B0-4E520A7114C6}"/>
              </a:ext>
            </a:extLst>
          </p:cNvPr>
          <p:cNvSpPr txBox="1"/>
          <p:nvPr/>
        </p:nvSpPr>
        <p:spPr>
          <a:xfrm>
            <a:off x="5875514" y="46245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4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A96AD9-A9E9-DF40-A2AD-E9934102A4BC}"/>
              </a:ext>
            </a:extLst>
          </p:cNvPr>
          <p:cNvSpPr txBox="1"/>
          <p:nvPr/>
        </p:nvSpPr>
        <p:spPr>
          <a:xfrm>
            <a:off x="405989" y="46182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0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7876CF-1433-6C4D-8567-A4552E736E36}"/>
              </a:ext>
            </a:extLst>
          </p:cNvPr>
          <p:cNvSpPr txBox="1"/>
          <p:nvPr/>
        </p:nvSpPr>
        <p:spPr>
          <a:xfrm>
            <a:off x="1818489" y="46182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1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80B337-CF8A-2948-A47F-6B898B5F1209}"/>
              </a:ext>
            </a:extLst>
          </p:cNvPr>
          <p:cNvSpPr txBox="1"/>
          <p:nvPr/>
        </p:nvSpPr>
        <p:spPr>
          <a:xfrm>
            <a:off x="3112126" y="46182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2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A17BAE-1BEA-4041-9790-6C28D7F48E10}"/>
              </a:ext>
            </a:extLst>
          </p:cNvPr>
          <p:cNvSpPr txBox="1"/>
          <p:nvPr/>
        </p:nvSpPr>
        <p:spPr>
          <a:xfrm>
            <a:off x="4494182" y="46182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3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1605B0-EA77-A84C-B159-8B271CE2B8E8}"/>
              </a:ext>
            </a:extLst>
          </p:cNvPr>
          <p:cNvCxnSpPr/>
          <p:nvPr/>
        </p:nvCxnSpPr>
        <p:spPr>
          <a:xfrm>
            <a:off x="540327" y="5164286"/>
            <a:ext cx="274319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EA87E2-F9A7-9D45-972F-9CFDC17239F2}"/>
              </a:ext>
            </a:extLst>
          </p:cNvPr>
          <p:cNvCxnSpPr>
            <a:cxnSpLocks/>
          </p:cNvCxnSpPr>
          <p:nvPr/>
        </p:nvCxnSpPr>
        <p:spPr>
          <a:xfrm>
            <a:off x="1871025" y="5379032"/>
            <a:ext cx="408819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152A02-FF51-F54C-8D48-1B656E8FF0DF}"/>
              </a:ext>
            </a:extLst>
          </p:cNvPr>
          <p:cNvCxnSpPr>
            <a:cxnSpLocks/>
          </p:cNvCxnSpPr>
          <p:nvPr/>
        </p:nvCxnSpPr>
        <p:spPr>
          <a:xfrm>
            <a:off x="2722418" y="5635341"/>
            <a:ext cx="4571999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688066E-9B41-894A-993B-0480D6024329}"/>
              </a:ext>
            </a:extLst>
          </p:cNvPr>
          <p:cNvSpPr txBox="1"/>
          <p:nvPr/>
        </p:nvSpPr>
        <p:spPr>
          <a:xfrm>
            <a:off x="3283525" y="4953189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Aim 1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80D5E3-DFB5-2942-BB43-8AD6237CB4C6}"/>
              </a:ext>
            </a:extLst>
          </p:cNvPr>
          <p:cNvSpPr txBox="1"/>
          <p:nvPr/>
        </p:nvSpPr>
        <p:spPr>
          <a:xfrm>
            <a:off x="5909758" y="517367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Aim 2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433688-2CEE-2746-B156-9AC91C706460}"/>
              </a:ext>
            </a:extLst>
          </p:cNvPr>
          <p:cNvSpPr txBox="1"/>
          <p:nvPr/>
        </p:nvSpPr>
        <p:spPr>
          <a:xfrm>
            <a:off x="7294417" y="5450675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Aim 3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EB762B2-D328-444B-8E97-B86C88ACC001}"/>
              </a:ext>
            </a:extLst>
          </p:cNvPr>
          <p:cNvCxnSpPr>
            <a:cxnSpLocks/>
          </p:cNvCxnSpPr>
          <p:nvPr/>
        </p:nvCxnSpPr>
        <p:spPr>
          <a:xfrm flipV="1">
            <a:off x="538918" y="5209012"/>
            <a:ext cx="0" cy="24166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62238E0-7191-1D4D-81D4-F527354A83A8}"/>
              </a:ext>
            </a:extLst>
          </p:cNvPr>
          <p:cNvCxnSpPr>
            <a:cxnSpLocks/>
          </p:cNvCxnSpPr>
          <p:nvPr/>
        </p:nvCxnSpPr>
        <p:spPr>
          <a:xfrm flipV="1">
            <a:off x="2554481" y="5379032"/>
            <a:ext cx="0" cy="273791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0260743-B8D1-2140-B624-DB756D9D6256}"/>
              </a:ext>
            </a:extLst>
          </p:cNvPr>
          <p:cNvSpPr txBox="1"/>
          <p:nvPr/>
        </p:nvSpPr>
        <p:spPr>
          <a:xfrm>
            <a:off x="-10623" y="4307507"/>
            <a:ext cx="1099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Timeline</a:t>
            </a:r>
            <a:endParaRPr lang="en-JP" sz="200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B9AEDF-7B08-5A4E-9338-A34FA046F128}"/>
              </a:ext>
            </a:extLst>
          </p:cNvPr>
          <p:cNvSpPr/>
          <p:nvPr/>
        </p:nvSpPr>
        <p:spPr>
          <a:xfrm>
            <a:off x="60281" y="1344384"/>
            <a:ext cx="288000" cy="2880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94689D-AB24-1D42-84CA-DFF6BAD5EB14}"/>
              </a:ext>
            </a:extLst>
          </p:cNvPr>
          <p:cNvSpPr/>
          <p:nvPr/>
        </p:nvSpPr>
        <p:spPr>
          <a:xfrm>
            <a:off x="60281" y="2449915"/>
            <a:ext cx="288000" cy="288000"/>
          </a:xfrm>
          <a:prstGeom prst="ellipse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5AE71C-8E19-E246-A62C-6DA740633466}"/>
              </a:ext>
            </a:extLst>
          </p:cNvPr>
          <p:cNvSpPr/>
          <p:nvPr/>
        </p:nvSpPr>
        <p:spPr>
          <a:xfrm>
            <a:off x="60281" y="3160534"/>
            <a:ext cx="288000" cy="288000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0C9F57-1123-0D4E-BF88-ACE06A947CA6}"/>
              </a:ext>
            </a:extLst>
          </p:cNvPr>
          <p:cNvSpPr txBox="1"/>
          <p:nvPr/>
        </p:nvSpPr>
        <p:spPr>
          <a:xfrm>
            <a:off x="320013" y="1255087"/>
            <a:ext cx="17010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>
                <a:solidFill>
                  <a:schemeClr val="bg1"/>
                </a:solidFill>
                <a:latin typeface="Times" pitchFamily="2" charset="0"/>
              </a:rPr>
              <a:t>Aim 1. </a:t>
            </a:r>
          </a:p>
          <a:p>
            <a:endParaRPr lang="en-JP" sz="2400">
              <a:solidFill>
                <a:schemeClr val="bg1"/>
              </a:solidFill>
              <a:latin typeface="Times" pitchFamily="2" charset="0"/>
            </a:endParaRPr>
          </a:p>
          <a:p>
            <a:endParaRPr lang="en-JP" sz="2400">
              <a:solidFill>
                <a:schemeClr val="bg1"/>
              </a:solidFill>
              <a:latin typeface="Times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A</a:t>
            </a:r>
            <a:r>
              <a:rPr lang="en-JP" sz="2400">
                <a:solidFill>
                  <a:schemeClr val="bg1"/>
                </a:solidFill>
                <a:latin typeface="Times" pitchFamily="2" charset="0"/>
              </a:rPr>
              <a:t>im 2. </a:t>
            </a:r>
            <a:endParaRPr lang="en-JP" sz="2400" i="1">
              <a:solidFill>
                <a:schemeClr val="bg1"/>
              </a:solidFill>
              <a:latin typeface="Times" pitchFamily="2" charset="0"/>
            </a:endParaRPr>
          </a:p>
          <a:p>
            <a:endParaRPr lang="en-JP" sz="2400">
              <a:solidFill>
                <a:schemeClr val="bg1"/>
              </a:solidFill>
              <a:latin typeface="Times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" pitchFamily="2" charset="0"/>
              </a:rPr>
              <a:t>A</a:t>
            </a:r>
            <a:r>
              <a:rPr lang="en-JP" sz="2400">
                <a:solidFill>
                  <a:schemeClr val="bg1"/>
                </a:solidFill>
                <a:latin typeface="Times" pitchFamily="2" charset="0"/>
              </a:rPr>
              <a:t>im 3. </a:t>
            </a:r>
          </a:p>
          <a:p>
            <a:endParaRPr lang="en-JP" sz="2400" i="1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8AD443-CAE6-4B41-86D5-294E864D59A7}"/>
              </a:ext>
            </a:extLst>
          </p:cNvPr>
          <p:cNvSpPr txBox="1"/>
          <p:nvPr/>
        </p:nvSpPr>
        <p:spPr>
          <a:xfrm>
            <a:off x="7033137" y="462138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 5 year</a:t>
            </a:r>
            <a:endParaRPr lang="en-JP">
              <a:solidFill>
                <a:schemeClr val="bg1"/>
              </a:solidFill>
              <a:latin typeface="Times" pitchFamily="2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6A7D1A7-1074-A24B-B017-26AE4AF2193D}"/>
              </a:ext>
            </a:extLst>
          </p:cNvPr>
          <p:cNvCxnSpPr>
            <a:cxnSpLocks/>
          </p:cNvCxnSpPr>
          <p:nvPr/>
        </p:nvCxnSpPr>
        <p:spPr>
          <a:xfrm flipV="1">
            <a:off x="4032530" y="6548054"/>
            <a:ext cx="0" cy="24166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ACEC288-39E6-6E47-9661-77824AFBA081}"/>
              </a:ext>
            </a:extLst>
          </p:cNvPr>
          <p:cNvCxnSpPr>
            <a:cxnSpLocks/>
          </p:cNvCxnSpPr>
          <p:nvPr/>
        </p:nvCxnSpPr>
        <p:spPr>
          <a:xfrm flipV="1">
            <a:off x="4034100" y="6050178"/>
            <a:ext cx="0" cy="260788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0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4EBCEC-45BC-4D42-A900-24F73952EE4E}"/>
              </a:ext>
            </a:extLst>
          </p:cNvPr>
          <p:cNvSpPr txBox="1"/>
          <p:nvPr/>
        </p:nvSpPr>
        <p:spPr>
          <a:xfrm>
            <a:off x="0" y="1256221"/>
            <a:ext cx="8937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u="sng" dirty="0">
                <a:solidFill>
                  <a:schemeClr val="bg1"/>
                </a:solidFill>
                <a:latin typeface="Times" pitchFamily="2" charset="0"/>
              </a:rPr>
              <a:t>1-1. Building a T2T genome assembly of </a:t>
            </a:r>
            <a:r>
              <a:rPr lang="en-JP" sz="2400" i="1" u="sng" dirty="0">
                <a:solidFill>
                  <a:schemeClr val="bg1"/>
                </a:solidFill>
                <a:latin typeface="Times" pitchFamily="2" charset="0"/>
              </a:rPr>
              <a:t>Acropora (~400 Mbp)</a:t>
            </a:r>
          </a:p>
          <a:p>
            <a:endParaRPr lang="en-JP" sz="2000" dirty="0">
              <a:solidFill>
                <a:schemeClr val="bg1"/>
              </a:solidFill>
              <a:latin typeface="Times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Preliminary</a:t>
            </a:r>
            <a:r>
              <a:rPr lang="en-JP" sz="2000" dirty="0">
                <a:solidFill>
                  <a:schemeClr val="bg1"/>
                </a:solidFill>
                <a:latin typeface="Times" pitchFamily="2" charset="0"/>
              </a:rPr>
              <a:t> data:</a:t>
            </a:r>
          </a:p>
          <a:p>
            <a:pPr marL="514350" lvl="0" indent="-457200"/>
            <a:r>
              <a:rPr lang="en-JP" sz="2000" dirty="0">
                <a:solidFill>
                  <a:schemeClr val="bg1"/>
                </a:solidFill>
                <a:latin typeface="Times" pitchFamily="2" charset="0"/>
              </a:rPr>
              <a:t>	1. </a:t>
            </a:r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Low accuracy in the previous genome assembly of </a:t>
            </a:r>
            <a:r>
              <a:rPr lang="en-US" sz="2000" i="1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Acropora </a:t>
            </a:r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(QV=23.8, incorrectly sequenced sites: 1.6 Mbp (0.4%))</a:t>
            </a:r>
            <a:endParaRPr lang="en-US" sz="2000" dirty="0"/>
          </a:p>
          <a:p>
            <a:r>
              <a:rPr lang="en-JP" sz="2000" dirty="0">
                <a:solidFill>
                  <a:schemeClr val="bg1"/>
                </a:solidFill>
                <a:latin typeface="Times" pitchFamily="2" charset="0"/>
              </a:rPr>
              <a:t>	</a:t>
            </a:r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 2. Large proportion of segmental duplications in the assembly (incorrectly assembled regions: 40 Mbp (~10%))</a:t>
            </a:r>
            <a:endParaRPr lang="en-JP" sz="2000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A complete and error-free genome of </a:t>
            </a:r>
            <a:r>
              <a:rPr lang="en-US" sz="3200" i="1" dirty="0">
                <a:solidFill>
                  <a:srgbClr val="FFFFFF"/>
                </a:solidFill>
                <a:latin typeface="Didot"/>
                <a:cs typeface="Didot"/>
              </a:rPr>
              <a:t>Acropora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BB60D-EF3C-9B46-B239-02A6F968F7DC}"/>
              </a:ext>
            </a:extLst>
          </p:cNvPr>
          <p:cNvSpPr/>
          <p:nvPr/>
        </p:nvSpPr>
        <p:spPr>
          <a:xfrm>
            <a:off x="9896" y="6535881"/>
            <a:ext cx="3045032" cy="318579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9D8D26-23AE-2A48-B032-9F30678D5EEF}"/>
              </a:ext>
            </a:extLst>
          </p:cNvPr>
          <p:cNvSpPr/>
          <p:nvPr/>
        </p:nvSpPr>
        <p:spPr>
          <a:xfrm>
            <a:off x="3054928" y="6535881"/>
            <a:ext cx="3034146" cy="31857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6660A-A4D1-9241-8639-1A205460CF6A}"/>
              </a:ext>
            </a:extLst>
          </p:cNvPr>
          <p:cNvSpPr/>
          <p:nvPr/>
        </p:nvSpPr>
        <p:spPr>
          <a:xfrm>
            <a:off x="6089074" y="6535881"/>
            <a:ext cx="3045030" cy="31857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8ED10-B8B3-0140-AB28-30399B46F5E6}"/>
              </a:ext>
            </a:extLst>
          </p:cNvPr>
          <p:cNvSpPr txBox="1"/>
          <p:nvPr/>
        </p:nvSpPr>
        <p:spPr>
          <a:xfrm>
            <a:off x="1054927" y="6546272"/>
            <a:ext cx="732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>
                <a:solidFill>
                  <a:schemeClr val="bg1"/>
                </a:solidFill>
                <a:latin typeface="Times" pitchFamily="2" charset="0"/>
              </a:rPr>
              <a:t>Aim 1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0A7EA39-0E80-7A45-9A2B-7C9664496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15" y="3965186"/>
            <a:ext cx="3048395" cy="2540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6F727A-EBDD-094D-9F06-BB99BB27BEEB}"/>
              </a:ext>
            </a:extLst>
          </p:cNvPr>
          <p:cNvSpPr txBox="1"/>
          <p:nvPr/>
        </p:nvSpPr>
        <p:spPr>
          <a:xfrm>
            <a:off x="400319" y="3612708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sequencing error</a:t>
            </a:r>
            <a:endParaRPr lang="en-US" sz="1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A198C6-1F7A-EF45-81DC-2DE163482929}"/>
              </a:ext>
            </a:extLst>
          </p:cNvPr>
          <p:cNvCxnSpPr>
            <a:cxnSpLocks/>
          </p:cNvCxnSpPr>
          <p:nvPr/>
        </p:nvCxnSpPr>
        <p:spPr>
          <a:xfrm>
            <a:off x="1275150" y="3861684"/>
            <a:ext cx="0" cy="33814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05AE42-CBFD-6B41-ACF2-363631CCEDF6}"/>
              </a:ext>
            </a:extLst>
          </p:cNvPr>
          <p:cNvSpPr txBox="1"/>
          <p:nvPr/>
        </p:nvSpPr>
        <p:spPr>
          <a:xfrm>
            <a:off x="7326519" y="6587458"/>
            <a:ext cx="18742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Fuller, Z. L., et.al, 2020, Science. </a:t>
            </a:r>
            <a:endParaRPr lang="en-JP" sz="1000">
              <a:solidFill>
                <a:schemeClr val="bg1"/>
              </a:solidFill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193DE19D-8E8B-3F41-8853-293586E7F9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JP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F11BAA3-CFDF-7942-85BA-078E6FF13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585" y="3965186"/>
            <a:ext cx="4209990" cy="25259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AB4899-A490-844F-BD10-A0B2DDF7168F}"/>
              </a:ext>
            </a:extLst>
          </p:cNvPr>
          <p:cNvSpPr txBox="1"/>
          <p:nvPr/>
        </p:nvSpPr>
        <p:spPr>
          <a:xfrm>
            <a:off x="6756490" y="3612708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duplicated regions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E70707-D47F-9A4B-BDD7-57D4F894188E}"/>
              </a:ext>
            </a:extLst>
          </p:cNvPr>
          <p:cNvCxnSpPr>
            <a:cxnSpLocks/>
          </p:cNvCxnSpPr>
          <p:nvPr/>
        </p:nvCxnSpPr>
        <p:spPr>
          <a:xfrm>
            <a:off x="7437139" y="3861684"/>
            <a:ext cx="0" cy="33814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1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21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dot"/>
                <a:cs typeface="Didot"/>
              </a:rPr>
              <a:t>A complete and error-free genome of </a:t>
            </a:r>
            <a:r>
              <a:rPr lang="en-US" sz="3200" i="1" dirty="0">
                <a:solidFill>
                  <a:srgbClr val="FFFFFF"/>
                </a:solidFill>
                <a:latin typeface="Didot"/>
                <a:cs typeface="Didot"/>
              </a:rPr>
              <a:t>Acropora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EBCEC-45BC-4D42-A900-24F73952EE4E}"/>
              </a:ext>
            </a:extLst>
          </p:cNvPr>
          <p:cNvSpPr txBox="1"/>
          <p:nvPr/>
        </p:nvSpPr>
        <p:spPr>
          <a:xfrm>
            <a:off x="0" y="1256221"/>
            <a:ext cx="893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u="sng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1-1. Build a T2T genome assembly of </a:t>
            </a:r>
            <a:r>
              <a:rPr lang="en-US" sz="2400" i="1" u="sng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Acropora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BB60D-EF3C-9B46-B239-02A6F968F7DC}"/>
              </a:ext>
            </a:extLst>
          </p:cNvPr>
          <p:cNvSpPr/>
          <p:nvPr/>
        </p:nvSpPr>
        <p:spPr>
          <a:xfrm>
            <a:off x="9896" y="6535881"/>
            <a:ext cx="3045032" cy="318579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9D8D26-23AE-2A48-B032-9F30678D5EEF}"/>
              </a:ext>
            </a:extLst>
          </p:cNvPr>
          <p:cNvSpPr/>
          <p:nvPr/>
        </p:nvSpPr>
        <p:spPr>
          <a:xfrm>
            <a:off x="3054928" y="6535881"/>
            <a:ext cx="3034146" cy="31857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6660A-A4D1-9241-8639-1A205460CF6A}"/>
              </a:ext>
            </a:extLst>
          </p:cNvPr>
          <p:cNvSpPr/>
          <p:nvPr/>
        </p:nvSpPr>
        <p:spPr>
          <a:xfrm>
            <a:off x="6089074" y="6535881"/>
            <a:ext cx="3045030" cy="318579"/>
          </a:xfrm>
          <a:prstGeom prst="rect">
            <a:avLst/>
          </a:prstGeom>
          <a:solidFill>
            <a:schemeClr val="bg2">
              <a:lumMod val="5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8ED10-B8B3-0140-AB28-30399B46F5E6}"/>
              </a:ext>
            </a:extLst>
          </p:cNvPr>
          <p:cNvSpPr txBox="1"/>
          <p:nvPr/>
        </p:nvSpPr>
        <p:spPr>
          <a:xfrm>
            <a:off x="1054927" y="6546272"/>
            <a:ext cx="732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>
                <a:solidFill>
                  <a:schemeClr val="bg1"/>
                </a:solidFill>
                <a:latin typeface="Times" pitchFamily="2" charset="0"/>
              </a:rPr>
              <a:t>Aim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815ED-84C3-0F4F-90A9-B1A417314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4" y="3874308"/>
            <a:ext cx="2215420" cy="629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2E7AFA-99CF-9344-8370-9793071A0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29" y="1873808"/>
            <a:ext cx="4166166" cy="1181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E40D21-A4E5-794C-A81B-B5F8EA6AE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303" y="3727180"/>
            <a:ext cx="2104904" cy="990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641C54-EE65-E944-968F-B60EFB511F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374"/>
          <a:stretch/>
        </p:blipFill>
        <p:spPr>
          <a:xfrm>
            <a:off x="5085774" y="2251097"/>
            <a:ext cx="2006600" cy="456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2EFEF9-4486-9141-B147-4F98981919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2" t="5406" b="49752"/>
          <a:stretch/>
        </p:blipFill>
        <p:spPr>
          <a:xfrm>
            <a:off x="3054928" y="5317209"/>
            <a:ext cx="2447777" cy="1140873"/>
          </a:xfrm>
          <a:prstGeom prst="rect">
            <a:avLst/>
          </a:prstGeom>
        </p:spPr>
      </p:pic>
      <p:sp>
        <p:nvSpPr>
          <p:cNvPr id="16" name="Cross 15">
            <a:extLst>
              <a:ext uri="{FF2B5EF4-FFF2-40B4-BE49-F238E27FC236}">
                <a16:creationId xmlns:a16="http://schemas.microsoft.com/office/drawing/2014/main" id="{C10BF61A-8C47-844D-B28C-6576813F5A32}"/>
              </a:ext>
            </a:extLst>
          </p:cNvPr>
          <p:cNvSpPr/>
          <p:nvPr/>
        </p:nvSpPr>
        <p:spPr>
          <a:xfrm>
            <a:off x="4481566" y="2222446"/>
            <a:ext cx="495636" cy="457200"/>
          </a:xfrm>
          <a:prstGeom prst="plus">
            <a:avLst/>
          </a:prstGeom>
          <a:solidFill>
            <a:srgbClr val="FF0000"/>
          </a:solidFill>
          <a:ln w="0">
            <a:noFill/>
          </a:ln>
          <a:effectLst>
            <a:outerShdw blurRad="111621" dist="23000" dir="5400000" sx="33000" sy="33000" rotWithShape="0">
              <a:srgbClr val="000000">
                <a:alpha val="35000"/>
              </a:srgbClr>
            </a:outerShdw>
            <a:softEdge rad="11509"/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JP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834EB744-1C56-3048-BD31-ADC88A430C13}"/>
              </a:ext>
            </a:extLst>
          </p:cNvPr>
          <p:cNvSpPr/>
          <p:nvPr/>
        </p:nvSpPr>
        <p:spPr>
          <a:xfrm>
            <a:off x="4166755" y="3154746"/>
            <a:ext cx="413069" cy="55549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80635-F1E2-D443-9DC1-C1C509409E3C}"/>
              </a:ext>
            </a:extLst>
          </p:cNvPr>
          <p:cNvSpPr txBox="1"/>
          <p:nvPr/>
        </p:nvSpPr>
        <p:spPr>
          <a:xfrm>
            <a:off x="5403970" y="2743129"/>
            <a:ext cx="1370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>
                <a:solidFill>
                  <a:schemeClr val="bg1"/>
                </a:solidFill>
                <a:latin typeface="Times" pitchFamily="2" charset="0"/>
              </a:rPr>
              <a:t>Hi-C reads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3B91E0-EE16-D94B-A9E0-4A95FA88B9D2}"/>
              </a:ext>
            </a:extLst>
          </p:cNvPr>
          <p:cNvSpPr txBox="1"/>
          <p:nvPr/>
        </p:nvSpPr>
        <p:spPr>
          <a:xfrm>
            <a:off x="1243797" y="3036361"/>
            <a:ext cx="232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 dirty="0">
                <a:solidFill>
                  <a:schemeClr val="bg1"/>
                </a:solidFill>
                <a:latin typeface="Times" pitchFamily="2" charset="0"/>
              </a:rPr>
              <a:t>HiFi reads (</a:t>
            </a: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50X</a:t>
            </a:r>
            <a:r>
              <a:rPr lang="en-JP" sz="2000" dirty="0">
                <a:solidFill>
                  <a:schemeClr val="bg1"/>
                </a:solidFill>
                <a:latin typeface="Times" pitchFamily="2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FA2E7-8FF6-AE41-A41B-F0B5BBE80A5B}"/>
              </a:ext>
            </a:extLst>
          </p:cNvPr>
          <p:cNvSpPr txBox="1"/>
          <p:nvPr/>
        </p:nvSpPr>
        <p:spPr>
          <a:xfrm>
            <a:off x="2712576" y="4655395"/>
            <a:ext cx="3100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Haplotype-resolved contigs</a:t>
            </a:r>
            <a:endParaRPr lang="en-US" sz="2000" dirty="0"/>
          </a:p>
        </p:txBody>
      </p:sp>
      <p:sp>
        <p:nvSpPr>
          <p:cNvPr id="21" name="Cross 20">
            <a:extLst>
              <a:ext uri="{FF2B5EF4-FFF2-40B4-BE49-F238E27FC236}">
                <a16:creationId xmlns:a16="http://schemas.microsoft.com/office/drawing/2014/main" id="{1CC24F06-E572-2141-B6A7-7A9ABA6D3E77}"/>
              </a:ext>
            </a:extLst>
          </p:cNvPr>
          <p:cNvSpPr/>
          <p:nvPr/>
        </p:nvSpPr>
        <p:spPr>
          <a:xfrm>
            <a:off x="5317416" y="3961526"/>
            <a:ext cx="495636" cy="456493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FA1CBE-DF54-554A-8296-2B960F822E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374"/>
          <a:stretch/>
        </p:blipFill>
        <p:spPr>
          <a:xfrm>
            <a:off x="5911261" y="3947077"/>
            <a:ext cx="2006600" cy="4564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990B31-CB40-AA4F-8F50-DCF01670C492}"/>
              </a:ext>
            </a:extLst>
          </p:cNvPr>
          <p:cNvSpPr txBox="1"/>
          <p:nvPr/>
        </p:nvSpPr>
        <p:spPr>
          <a:xfrm>
            <a:off x="5830247" y="4390941"/>
            <a:ext cx="330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000">
                <a:solidFill>
                  <a:schemeClr val="bg1"/>
                </a:solidFill>
                <a:latin typeface="Times" pitchFamily="2" charset="0"/>
              </a:rPr>
              <a:t>UL-long ONT reads (100X)</a:t>
            </a:r>
          </a:p>
        </p:txBody>
      </p:sp>
      <p:sp>
        <p:nvSpPr>
          <p:cNvPr id="24" name="Cross 23">
            <a:extLst>
              <a:ext uri="{FF2B5EF4-FFF2-40B4-BE49-F238E27FC236}">
                <a16:creationId xmlns:a16="http://schemas.microsoft.com/office/drawing/2014/main" id="{04728707-4654-664E-9CA8-64EF756B6F17}"/>
              </a:ext>
            </a:extLst>
          </p:cNvPr>
          <p:cNvSpPr/>
          <p:nvPr/>
        </p:nvSpPr>
        <p:spPr>
          <a:xfrm>
            <a:off x="2479379" y="4037274"/>
            <a:ext cx="495636" cy="456493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B2DB2EB8-8A83-2249-B15B-7C95B28A0CF3}"/>
              </a:ext>
            </a:extLst>
          </p:cNvPr>
          <p:cNvSpPr/>
          <p:nvPr/>
        </p:nvSpPr>
        <p:spPr>
          <a:xfrm>
            <a:off x="4076298" y="4973753"/>
            <a:ext cx="413069" cy="55549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559393-48FB-1242-AA93-2B90EA43B5AC}"/>
              </a:ext>
            </a:extLst>
          </p:cNvPr>
          <p:cNvSpPr txBox="1"/>
          <p:nvPr/>
        </p:nvSpPr>
        <p:spPr>
          <a:xfrm>
            <a:off x="898883" y="5545488"/>
            <a:ext cx="2215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A complete and error-free genome</a:t>
            </a:r>
            <a:endParaRPr lang="en-US" sz="2000" dirty="0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8EC42E04-8188-F244-991F-2A204AD67118}"/>
              </a:ext>
            </a:extLst>
          </p:cNvPr>
          <p:cNvSpPr/>
          <p:nvPr/>
        </p:nvSpPr>
        <p:spPr>
          <a:xfrm rot="16200000">
            <a:off x="5573917" y="5621685"/>
            <a:ext cx="413069" cy="55549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77CE6-5D8F-8B4B-99CB-0009CB8B80C9}"/>
              </a:ext>
            </a:extLst>
          </p:cNvPr>
          <p:cNvSpPr txBox="1"/>
          <p:nvPr/>
        </p:nvSpPr>
        <p:spPr>
          <a:xfrm>
            <a:off x="5911260" y="5379813"/>
            <a:ext cx="318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Times" pitchFamily="2" charset="0"/>
                <a:cs typeface="Didot"/>
              </a:rPr>
              <a:t>validation (comp. &amp; expe.)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Times" pitchFamily="2" charset="0"/>
                <a:cs typeface="Didot"/>
              </a:rPr>
              <a:t>&amp;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Times" pitchFamily="2" charset="0"/>
                <a:cs typeface="Didot"/>
              </a:rPr>
              <a:t>downstream analyses</a:t>
            </a:r>
            <a:endParaRPr lang="en-JP" sz="2000" dirty="0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E70CA4-E30F-2647-94C2-C95DD4848094}"/>
              </a:ext>
            </a:extLst>
          </p:cNvPr>
          <p:cNvSpPr txBox="1"/>
          <p:nvPr/>
        </p:nvSpPr>
        <p:spPr>
          <a:xfrm>
            <a:off x="4468585" y="3197210"/>
            <a:ext cx="1034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400">
                <a:solidFill>
                  <a:schemeClr val="bg1"/>
                </a:solidFill>
                <a:latin typeface="Times" pitchFamily="2" charset="0"/>
              </a:rPr>
              <a:t>hifiasm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6A748E-0E48-344D-9FC2-AE91D64FD746}"/>
              </a:ext>
            </a:extLst>
          </p:cNvPr>
          <p:cNvSpPr txBox="1"/>
          <p:nvPr/>
        </p:nvSpPr>
        <p:spPr>
          <a:xfrm>
            <a:off x="4343055" y="5017143"/>
            <a:ext cx="2447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In-house pipeline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05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 animBg="1"/>
      <p:bldP spid="23" grpId="0"/>
      <p:bldP spid="24" grpId="0" animBg="1"/>
      <p:bldP spid="25" grpId="0" animBg="1"/>
      <p:bldP spid="26" grpId="0"/>
      <p:bldP spid="27" grpId="0" animBg="1"/>
      <p:bldP spid="28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8603</TotalTime>
  <Words>1090</Words>
  <Application>Microsoft Macintosh PowerPoint</Application>
  <PresentationFormat>On-screen Show (4:3)</PresentationFormat>
  <Paragraphs>224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Didot</vt:lpstr>
      <vt:lpstr>Myriad Arabic</vt:lpstr>
      <vt:lpstr>Myriad Pro</vt:lpstr>
      <vt:lpstr>Times</vt:lpstr>
      <vt:lpstr>Times Bold</vt:lpstr>
      <vt:lpstr>Times New Roman</vt:lpstr>
      <vt:lpstr>Office Theme</vt:lpstr>
      <vt:lpstr>PowerPoint Presentation</vt:lpstr>
      <vt:lpstr>Self-introduction</vt:lpstr>
      <vt:lpstr>The importance of structure variation and introgression in evolution</vt:lpstr>
      <vt:lpstr>The merit of long read technologies</vt:lpstr>
      <vt:lpstr>Research questions</vt:lpstr>
      <vt:lpstr>Coral reefs: a good model system</vt:lpstr>
      <vt:lpstr>A five year research project </vt:lpstr>
      <vt:lpstr>A complete and error-free genome of Acropora</vt:lpstr>
      <vt:lpstr>A complete and error-free genome of Acropora</vt:lpstr>
      <vt:lpstr>Introgressed and duplicated locus maps</vt:lpstr>
      <vt:lpstr>Phylogeographic history of Acropora</vt:lpstr>
      <vt:lpstr>Functional assessments with single-cell sequencing </vt:lpstr>
      <vt:lpstr>Functional assessments with single-cell sequencing</vt:lpstr>
      <vt:lpstr>Summary</vt:lpstr>
      <vt:lpstr>Long-term goal</vt:lpstr>
      <vt:lpstr>PowerPoint Presentation</vt:lpstr>
    </vt:vector>
  </TitlesOfParts>
  <Company>OIST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variation and gene tree discordance in great apes</dc:title>
  <dc:creator>Yafei Mao</dc:creator>
  <cp:lastModifiedBy>yafmao</cp:lastModifiedBy>
  <cp:revision>2200</cp:revision>
  <dcterms:created xsi:type="dcterms:W3CDTF">2021-04-08T16:43:03Z</dcterms:created>
  <dcterms:modified xsi:type="dcterms:W3CDTF">2021-10-04T18:52:07Z</dcterms:modified>
</cp:coreProperties>
</file>